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5"/>
  </p:notesMasterIdLst>
  <p:sldIdLst>
    <p:sldId id="258" r:id="rId2"/>
    <p:sldId id="256" r:id="rId3"/>
    <p:sldId id="257" r:id="rId4"/>
  </p:sldIdLst>
  <p:sldSz cx="7559675" cy="10691813"/>
  <p:notesSz cx="6807200" cy="9939338"/>
  <p:defaultTextStyle>
    <a:defPPr>
      <a:defRPr lang="ja-JP"/>
    </a:defPPr>
    <a:lvl1pPr marL="0" algn="l" defTabSz="995478" rtl="0" eaLnBrk="1" latinLnBrk="0" hangingPunct="1">
      <a:defRPr kumimoji="1" sz="1960" kern="1200">
        <a:solidFill>
          <a:schemeClr val="tx1"/>
        </a:solidFill>
        <a:latin typeface="+mn-lt"/>
        <a:ea typeface="+mn-ea"/>
        <a:cs typeface="+mn-cs"/>
      </a:defRPr>
    </a:lvl1pPr>
    <a:lvl2pPr marL="497739" algn="l" defTabSz="995478" rtl="0" eaLnBrk="1" latinLnBrk="0" hangingPunct="1">
      <a:defRPr kumimoji="1" sz="1960" kern="1200">
        <a:solidFill>
          <a:schemeClr val="tx1"/>
        </a:solidFill>
        <a:latin typeface="+mn-lt"/>
        <a:ea typeface="+mn-ea"/>
        <a:cs typeface="+mn-cs"/>
      </a:defRPr>
    </a:lvl2pPr>
    <a:lvl3pPr marL="995478" algn="l" defTabSz="995478" rtl="0" eaLnBrk="1" latinLnBrk="0" hangingPunct="1">
      <a:defRPr kumimoji="1" sz="1960" kern="1200">
        <a:solidFill>
          <a:schemeClr val="tx1"/>
        </a:solidFill>
        <a:latin typeface="+mn-lt"/>
        <a:ea typeface="+mn-ea"/>
        <a:cs typeface="+mn-cs"/>
      </a:defRPr>
    </a:lvl3pPr>
    <a:lvl4pPr marL="1493217" algn="l" defTabSz="995478" rtl="0" eaLnBrk="1" latinLnBrk="0" hangingPunct="1">
      <a:defRPr kumimoji="1" sz="1960" kern="1200">
        <a:solidFill>
          <a:schemeClr val="tx1"/>
        </a:solidFill>
        <a:latin typeface="+mn-lt"/>
        <a:ea typeface="+mn-ea"/>
        <a:cs typeface="+mn-cs"/>
      </a:defRPr>
    </a:lvl4pPr>
    <a:lvl5pPr marL="1990957" algn="l" defTabSz="995478" rtl="0" eaLnBrk="1" latinLnBrk="0" hangingPunct="1">
      <a:defRPr kumimoji="1" sz="1960" kern="1200">
        <a:solidFill>
          <a:schemeClr val="tx1"/>
        </a:solidFill>
        <a:latin typeface="+mn-lt"/>
        <a:ea typeface="+mn-ea"/>
        <a:cs typeface="+mn-cs"/>
      </a:defRPr>
    </a:lvl5pPr>
    <a:lvl6pPr marL="2488695" algn="l" defTabSz="995478" rtl="0" eaLnBrk="1" latinLnBrk="0" hangingPunct="1">
      <a:defRPr kumimoji="1" sz="1960" kern="1200">
        <a:solidFill>
          <a:schemeClr val="tx1"/>
        </a:solidFill>
        <a:latin typeface="+mn-lt"/>
        <a:ea typeface="+mn-ea"/>
        <a:cs typeface="+mn-cs"/>
      </a:defRPr>
    </a:lvl6pPr>
    <a:lvl7pPr marL="2986435" algn="l" defTabSz="995478" rtl="0" eaLnBrk="1" latinLnBrk="0" hangingPunct="1">
      <a:defRPr kumimoji="1" sz="1960" kern="1200">
        <a:solidFill>
          <a:schemeClr val="tx1"/>
        </a:solidFill>
        <a:latin typeface="+mn-lt"/>
        <a:ea typeface="+mn-ea"/>
        <a:cs typeface="+mn-cs"/>
      </a:defRPr>
    </a:lvl7pPr>
    <a:lvl8pPr marL="3484174" algn="l" defTabSz="995478" rtl="0" eaLnBrk="1" latinLnBrk="0" hangingPunct="1">
      <a:defRPr kumimoji="1" sz="1960" kern="1200">
        <a:solidFill>
          <a:schemeClr val="tx1"/>
        </a:solidFill>
        <a:latin typeface="+mn-lt"/>
        <a:ea typeface="+mn-ea"/>
        <a:cs typeface="+mn-cs"/>
      </a:defRPr>
    </a:lvl8pPr>
    <a:lvl9pPr marL="3981914" algn="l" defTabSz="995478" rtl="0" eaLnBrk="1" latinLnBrk="0" hangingPunct="1">
      <a:defRPr kumimoji="1"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6" userDrawn="1">
          <p15:clr>
            <a:srgbClr val="A4A3A4"/>
          </p15:clr>
        </p15:guide>
        <p15:guide id="2" pos="2381" userDrawn="1">
          <p15:clr>
            <a:srgbClr val="A4A3A4"/>
          </p15:clr>
        </p15:guide>
        <p15:guide id="3" orient="horz" pos="186" userDrawn="1">
          <p15:clr>
            <a:srgbClr val="A4A3A4"/>
          </p15:clr>
        </p15:guide>
        <p15:guide id="5" orient="horz" pos="6735" userDrawn="1">
          <p15:clr>
            <a:srgbClr val="A4A3A4"/>
          </p15:clr>
        </p15:guide>
        <p15:guide id="7" pos="4556" userDrawn="1">
          <p15:clr>
            <a:srgbClr val="A4A3A4"/>
          </p15:clr>
        </p15:guide>
        <p15:guide id="8" orient="horz" pos="6501" userDrawn="1">
          <p15:clr>
            <a:srgbClr val="A4A3A4"/>
          </p15:clr>
        </p15:guide>
        <p15:guide id="9" pos="206"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4"/>
    <p:restoredTop sz="96817"/>
  </p:normalViewPr>
  <p:slideViewPr>
    <p:cSldViewPr snapToGrid="0" snapToObjects="1">
      <p:cViewPr varScale="1">
        <p:scale>
          <a:sx n="74" d="100"/>
          <a:sy n="74" d="100"/>
        </p:scale>
        <p:origin x="2910" y="60"/>
      </p:cViewPr>
      <p:guideLst>
        <p:guide orient="horz" pos="3416"/>
        <p:guide pos="2381"/>
        <p:guide orient="horz" pos="186"/>
        <p:guide orient="horz" pos="6735"/>
        <p:guide pos="4556"/>
        <p:guide orient="horz" pos="6501"/>
        <p:guide pos="20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0" d="100"/>
          <a:sy n="110" d="100"/>
        </p:scale>
        <p:origin x="2936" y="16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08F330-3893-B242-AFB2-037E9EC6F720}" type="datetimeFigureOut">
              <a:rPr kumimoji="1" lang="ja-JP" altLang="en-US" smtClean="0"/>
              <a:t>2024/1/23</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43B7DF2-21E0-7C41-96AD-488C7C7674E7}" type="slidenum">
              <a:rPr kumimoji="1" lang="ja-JP" altLang="en-US" smtClean="0"/>
              <a:t>‹#›</a:t>
            </a:fld>
            <a:endParaRPr kumimoji="1" lang="ja-JP" altLang="en-US"/>
          </a:p>
        </p:txBody>
      </p:sp>
    </p:spTree>
    <p:extLst>
      <p:ext uri="{BB962C8B-B14F-4D97-AF65-F5344CB8AC3E}">
        <p14:creationId xmlns:p14="http://schemas.microsoft.com/office/powerpoint/2010/main" val="770615558"/>
      </p:ext>
    </p:extLst>
  </p:cSld>
  <p:clrMap bg1="lt1" tx1="dk1" bg2="lt2" tx2="dk2" accent1="accent1" accent2="accent2" accent3="accent3" accent4="accent4" accent5="accent5" accent6="accent6" hlink="hlink" folHlink="folHlink"/>
  <p:notesStyle>
    <a:lvl1pPr marL="0" algn="l" defTabSz="995478" rtl="0" eaLnBrk="1" latinLnBrk="0" hangingPunct="1">
      <a:defRPr kumimoji="1" sz="1306" kern="1200">
        <a:solidFill>
          <a:schemeClr val="tx1"/>
        </a:solidFill>
        <a:latin typeface="+mn-lt"/>
        <a:ea typeface="+mn-ea"/>
        <a:cs typeface="+mn-cs"/>
      </a:defRPr>
    </a:lvl1pPr>
    <a:lvl2pPr marL="497739" algn="l" defTabSz="995478" rtl="0" eaLnBrk="1" latinLnBrk="0" hangingPunct="1">
      <a:defRPr kumimoji="1" sz="1306" kern="1200">
        <a:solidFill>
          <a:schemeClr val="tx1"/>
        </a:solidFill>
        <a:latin typeface="+mn-lt"/>
        <a:ea typeface="+mn-ea"/>
        <a:cs typeface="+mn-cs"/>
      </a:defRPr>
    </a:lvl2pPr>
    <a:lvl3pPr marL="995478" algn="l" defTabSz="995478" rtl="0" eaLnBrk="1" latinLnBrk="0" hangingPunct="1">
      <a:defRPr kumimoji="1" sz="1306" kern="1200">
        <a:solidFill>
          <a:schemeClr val="tx1"/>
        </a:solidFill>
        <a:latin typeface="+mn-lt"/>
        <a:ea typeface="+mn-ea"/>
        <a:cs typeface="+mn-cs"/>
      </a:defRPr>
    </a:lvl3pPr>
    <a:lvl4pPr marL="1493217" algn="l" defTabSz="995478" rtl="0" eaLnBrk="1" latinLnBrk="0" hangingPunct="1">
      <a:defRPr kumimoji="1" sz="1306" kern="1200">
        <a:solidFill>
          <a:schemeClr val="tx1"/>
        </a:solidFill>
        <a:latin typeface="+mn-lt"/>
        <a:ea typeface="+mn-ea"/>
        <a:cs typeface="+mn-cs"/>
      </a:defRPr>
    </a:lvl4pPr>
    <a:lvl5pPr marL="1990957" algn="l" defTabSz="995478" rtl="0" eaLnBrk="1" latinLnBrk="0" hangingPunct="1">
      <a:defRPr kumimoji="1" sz="1306" kern="1200">
        <a:solidFill>
          <a:schemeClr val="tx1"/>
        </a:solidFill>
        <a:latin typeface="+mn-lt"/>
        <a:ea typeface="+mn-ea"/>
        <a:cs typeface="+mn-cs"/>
      </a:defRPr>
    </a:lvl5pPr>
    <a:lvl6pPr marL="2488695" algn="l" defTabSz="995478" rtl="0" eaLnBrk="1" latinLnBrk="0" hangingPunct="1">
      <a:defRPr kumimoji="1" sz="1306" kern="1200">
        <a:solidFill>
          <a:schemeClr val="tx1"/>
        </a:solidFill>
        <a:latin typeface="+mn-lt"/>
        <a:ea typeface="+mn-ea"/>
        <a:cs typeface="+mn-cs"/>
      </a:defRPr>
    </a:lvl6pPr>
    <a:lvl7pPr marL="2986435" algn="l" defTabSz="995478" rtl="0" eaLnBrk="1" latinLnBrk="0" hangingPunct="1">
      <a:defRPr kumimoji="1" sz="1306" kern="1200">
        <a:solidFill>
          <a:schemeClr val="tx1"/>
        </a:solidFill>
        <a:latin typeface="+mn-lt"/>
        <a:ea typeface="+mn-ea"/>
        <a:cs typeface="+mn-cs"/>
      </a:defRPr>
    </a:lvl7pPr>
    <a:lvl8pPr marL="3484174" algn="l" defTabSz="995478" rtl="0" eaLnBrk="1" latinLnBrk="0" hangingPunct="1">
      <a:defRPr kumimoji="1" sz="1306" kern="1200">
        <a:solidFill>
          <a:schemeClr val="tx1"/>
        </a:solidFill>
        <a:latin typeface="+mn-lt"/>
        <a:ea typeface="+mn-ea"/>
        <a:cs typeface="+mn-cs"/>
      </a:defRPr>
    </a:lvl8pPr>
    <a:lvl9pPr marL="3981914" algn="l" defTabSz="995478"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3013"/>
            <a:ext cx="23717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3B7DF2-21E0-7C41-96AD-488C7C7674E7}" type="slidenum">
              <a:rPr kumimoji="1" lang="ja-JP" altLang="en-US" smtClean="0"/>
              <a:t>2</a:t>
            </a:fld>
            <a:endParaRPr kumimoji="1" lang="ja-JP" altLang="en-US"/>
          </a:p>
        </p:txBody>
      </p:sp>
    </p:spTree>
    <p:extLst>
      <p:ext uri="{BB962C8B-B14F-4D97-AF65-F5344CB8AC3E}">
        <p14:creationId xmlns:p14="http://schemas.microsoft.com/office/powerpoint/2010/main" val="128062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3013"/>
            <a:ext cx="23717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3B7DF2-21E0-7C41-96AD-488C7C7674E7}" type="slidenum">
              <a:rPr kumimoji="1" lang="ja-JP" altLang="en-US" smtClean="0"/>
              <a:t>3</a:t>
            </a:fld>
            <a:endParaRPr kumimoji="1" lang="ja-JP" altLang="en-US"/>
          </a:p>
        </p:txBody>
      </p:sp>
    </p:spTree>
    <p:extLst>
      <p:ext uri="{BB962C8B-B14F-4D97-AF65-F5344CB8AC3E}">
        <p14:creationId xmlns:p14="http://schemas.microsoft.com/office/powerpoint/2010/main" val="428351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9"/>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4669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61449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1"/>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1"/>
            <a:ext cx="4795669" cy="9060817"/>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421461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242659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4"/>
            <a:ext cx="6520220" cy="2338832"/>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82425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02630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3"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1"/>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20713" y="3905483"/>
            <a:ext cx="3198096" cy="5744375"/>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1"/>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3827086" y="3905483"/>
            <a:ext cx="3213847" cy="5744375"/>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02826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42697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815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1" y="712788"/>
            <a:ext cx="2438193"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1" y="3207544"/>
            <a:ext cx="2438193"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69345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1" y="712788"/>
            <a:ext cx="2438193"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1" y="3207544"/>
            <a:ext cx="2438193"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16482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9" y="2846200"/>
            <a:ext cx="6520220" cy="6783857"/>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80BCEF6-4C39-4747-A60E-A5A2DDFDEF49}" type="datetimeFigureOut">
              <a:rPr kumimoji="1" lang="ja-JP" altLang="en-US" smtClean="0"/>
              <a:t>2024/1/23</a:t>
            </a:fld>
            <a:endParaRPr kumimoji="1" lang="ja-JP" altLang="en-US"/>
          </a:p>
        </p:txBody>
      </p:sp>
      <p:sp>
        <p:nvSpPr>
          <p:cNvPr id="5" name="Footer Placeholder 4"/>
          <p:cNvSpPr>
            <a:spLocks noGrp="1"/>
          </p:cNvSpPr>
          <p:nvPr>
            <p:ph type="ftr" sz="quarter" idx="3"/>
          </p:nvPr>
        </p:nvSpPr>
        <p:spPr>
          <a:xfrm>
            <a:off x="2504144"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1"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2850379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hyperlink" Target="https://www.mlit.go.jp/jutakukentiku/house/content/001596205.pdf"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hyperlink" Target="https://www.mlit.go.jp/common/001500201.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1.jp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2.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47A053-DFC6-8BD7-640A-59DD0CBB6693}"/>
              </a:ext>
            </a:extLst>
          </p:cNvPr>
          <p:cNvSpPr txBox="1"/>
          <p:nvPr/>
        </p:nvSpPr>
        <p:spPr>
          <a:xfrm>
            <a:off x="551893" y="911041"/>
            <a:ext cx="6587037" cy="8833187"/>
          </a:xfrm>
          <a:prstGeom prst="rect">
            <a:avLst/>
          </a:prstGeom>
          <a:noFill/>
        </p:spPr>
        <p:txBody>
          <a:bodyPr wrap="square" rtlCol="0">
            <a:spAutoFit/>
          </a:bodyPr>
          <a:lstStyle/>
          <a:p>
            <a:pPr algn="ctr"/>
            <a:r>
              <a:rPr lang="ja-JP" altLang="en-US" sz="3200" b="1" u="sng" dirty="0"/>
              <a:t>本</a:t>
            </a:r>
            <a:r>
              <a:rPr kumimoji="1" lang="ja-JP" altLang="en-US" sz="3200" b="1" u="sng" dirty="0"/>
              <a:t>資料の使い方</a:t>
            </a:r>
            <a:endParaRPr kumimoji="1" lang="en-US" altLang="ja-JP" sz="3200" b="1" dirty="0"/>
          </a:p>
          <a:p>
            <a:endParaRPr lang="en-US" altLang="ja-JP" sz="2000" dirty="0"/>
          </a:p>
          <a:p>
            <a:pPr marL="176213" indent="-176213"/>
            <a:endParaRPr lang="en-US" altLang="ja-JP" sz="2000" dirty="0"/>
          </a:p>
          <a:p>
            <a:pPr marL="176213" indent="-176213"/>
            <a:r>
              <a:rPr lang="ja-JP" altLang="en-US" sz="2000" dirty="0"/>
              <a:t>◆本資料は、リフォーム等による省エネルギー効果について、消費者に説明する際、参考資料としてご利用ください。</a:t>
            </a:r>
            <a:br>
              <a:rPr lang="en-US" altLang="ja-JP" sz="2000" dirty="0"/>
            </a:br>
            <a:br>
              <a:rPr lang="en-US" altLang="ja-JP" sz="2000" dirty="0"/>
            </a:br>
            <a:r>
              <a:rPr lang="ja-JP" altLang="en-US" sz="2000" dirty="0"/>
              <a:t>説明の際には、</a:t>
            </a:r>
            <a:r>
              <a:rPr lang="ja-JP" altLang="en-US" sz="1800" dirty="0"/>
              <a:t>共同事業実施規約の別紙①「</a:t>
            </a:r>
            <a:r>
              <a:rPr lang="en-US" altLang="ja-JP" sz="1800" dirty="0"/>
              <a:t>【</a:t>
            </a:r>
            <a:r>
              <a:rPr lang="ja-JP" altLang="en-US" sz="1800" dirty="0"/>
              <a:t>提出不要</a:t>
            </a:r>
            <a:r>
              <a:rPr lang="en-US" altLang="ja-JP" sz="1800" dirty="0"/>
              <a:t>】</a:t>
            </a:r>
            <a:r>
              <a:rPr lang="ja-JP" altLang="en-US" sz="1800" dirty="0"/>
              <a:t>住宅の省エネ化等の消費者への説明内容について」も併せてご参照ください。</a:t>
            </a:r>
            <a:endParaRPr lang="en-US" altLang="ja-JP" sz="1800" dirty="0"/>
          </a:p>
          <a:p>
            <a:endParaRPr lang="en-US" altLang="ja-JP" sz="2000" dirty="0"/>
          </a:p>
          <a:p>
            <a:r>
              <a:rPr lang="ja-JP" altLang="en-US" sz="2000" dirty="0"/>
              <a:t>◆本資料は、下記の箇所を改修工事の内容に応じて変更のうえ、ご利用ください。</a:t>
            </a:r>
            <a:endParaRPr lang="en-US" altLang="ja-JP" sz="2000" dirty="0"/>
          </a:p>
          <a:p>
            <a:r>
              <a:rPr lang="ja-JP" altLang="en-US" sz="2000" dirty="0"/>
              <a:t>　・改修の効果</a:t>
            </a:r>
            <a:endParaRPr lang="en-US" altLang="ja-JP" sz="2000" dirty="0"/>
          </a:p>
          <a:p>
            <a:r>
              <a:rPr lang="ja-JP" altLang="en-US" sz="2000" dirty="0"/>
              <a:t>　　 ･･･「性能値」「窓のイラスト」</a:t>
            </a:r>
            <a:endParaRPr lang="en-US" altLang="ja-JP" sz="2000" dirty="0"/>
          </a:p>
          <a:p>
            <a:r>
              <a:rPr lang="en-US" altLang="ja-JP" sz="2000" dirty="0"/>
              <a:t>                 </a:t>
            </a:r>
            <a:r>
              <a:rPr lang="ja-JP" altLang="en-US" sz="2000" dirty="0"/>
              <a:t>「断熱性能の向上幅」（吹き出し部分）</a:t>
            </a:r>
            <a:endParaRPr lang="en-US" altLang="ja-JP" sz="2000" dirty="0"/>
          </a:p>
          <a:p>
            <a:r>
              <a:rPr lang="ja-JP" altLang="en-US" sz="2000" dirty="0"/>
              <a:t>　・</a:t>
            </a:r>
            <a:r>
              <a:rPr lang="en-US" altLang="ja-JP" sz="2000" dirty="0"/>
              <a:t>Low-E</a:t>
            </a:r>
            <a:r>
              <a:rPr lang="ja-JP" altLang="en-US" sz="2000" dirty="0"/>
              <a:t>複層ガラスの場合の使い方</a:t>
            </a:r>
            <a:endParaRPr lang="en-US" altLang="ja-JP" sz="2000" dirty="0"/>
          </a:p>
          <a:p>
            <a:r>
              <a:rPr lang="ja-JP" altLang="en-US" sz="2000" dirty="0"/>
              <a:t>　　 ･･･「部屋名（方角）」</a:t>
            </a:r>
            <a:endParaRPr lang="en-US" altLang="ja-JP" sz="2000" dirty="0"/>
          </a:p>
          <a:p>
            <a:r>
              <a:rPr lang="ja-JP" altLang="en-US" sz="2000" dirty="0"/>
              <a:t>　・お問い合わせ先</a:t>
            </a:r>
            <a:endParaRPr lang="en-US" altLang="ja-JP" sz="2000" dirty="0"/>
          </a:p>
          <a:p>
            <a:r>
              <a:rPr lang="ja-JP" altLang="en-US" sz="2000" dirty="0"/>
              <a:t>　　 ･･･</a:t>
            </a:r>
            <a:r>
              <a:rPr lang="ja-JP" altLang="en-US" sz="2000" dirty="0">
                <a:solidFill>
                  <a:schemeClr val="tx1"/>
                </a:solidFill>
              </a:rPr>
              <a:t>「事業者名」「電話番号」「受付時間」</a:t>
            </a:r>
            <a:endParaRPr lang="en-US" altLang="ja-JP" sz="2000" dirty="0">
              <a:solidFill>
                <a:schemeClr val="tx1"/>
              </a:solidFill>
            </a:endParaRPr>
          </a:p>
          <a:p>
            <a:endParaRPr lang="en-US" altLang="ja-JP" sz="2000" dirty="0"/>
          </a:p>
          <a:p>
            <a:pPr marL="176400" indent="-176400"/>
            <a:r>
              <a:rPr lang="ja-JP" altLang="en-US" sz="2000" dirty="0"/>
              <a:t>◆本資料は窓リノベ事業者の責任において利用してください。</a:t>
            </a:r>
            <a:endParaRPr lang="en-US" altLang="ja-JP" sz="2000" dirty="0"/>
          </a:p>
          <a:p>
            <a:endParaRPr lang="en-US" altLang="ja-JP" sz="2000" dirty="0"/>
          </a:p>
          <a:p>
            <a:r>
              <a:rPr lang="ja-JP" altLang="en-US" sz="2000" dirty="0"/>
              <a:t>◆本資料の目的外利用はお断り致します。</a:t>
            </a:r>
          </a:p>
          <a:p>
            <a:endParaRPr lang="ja-JP" altLang="en-US" sz="2000" dirty="0"/>
          </a:p>
          <a:p>
            <a:endParaRPr lang="en-US" altLang="ja-JP" sz="2000" dirty="0"/>
          </a:p>
          <a:p>
            <a:pPr algn="ctr"/>
            <a:r>
              <a:rPr lang="en-US" altLang="ja-JP" sz="2000" u="sng" dirty="0">
                <a:solidFill>
                  <a:srgbClr val="FF0000"/>
                </a:solidFill>
              </a:rPr>
              <a:t>※</a:t>
            </a:r>
            <a:r>
              <a:rPr lang="ja-JP" altLang="en-US" sz="2000" u="sng" dirty="0">
                <a:solidFill>
                  <a:srgbClr val="FF0000"/>
                </a:solidFill>
              </a:rPr>
              <a:t>本スライドは削除して利用してください。</a:t>
            </a:r>
            <a:endParaRPr lang="en-US" altLang="ja-JP" sz="2000" u="sng" dirty="0">
              <a:solidFill>
                <a:srgbClr val="FF0000"/>
              </a:solidFill>
            </a:endParaRPr>
          </a:p>
        </p:txBody>
      </p:sp>
      <p:sp>
        <p:nvSpPr>
          <p:cNvPr id="3" name="正方形/長方形 2">
            <a:extLst>
              <a:ext uri="{FF2B5EF4-FFF2-40B4-BE49-F238E27FC236}">
                <a16:creationId xmlns:a16="http://schemas.microsoft.com/office/drawing/2014/main" id="{E3431390-F923-ECBC-9C4D-2794A55FDE1A}"/>
              </a:ext>
            </a:extLst>
          </p:cNvPr>
          <p:cNvSpPr/>
          <p:nvPr/>
        </p:nvSpPr>
        <p:spPr>
          <a:xfrm>
            <a:off x="440675" y="385590"/>
            <a:ext cx="6698255" cy="9934747"/>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224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FCF3873-C653-7A49-BFEB-8A15496E62C3}"/>
              </a:ext>
            </a:extLst>
          </p:cNvPr>
          <p:cNvPicPr>
            <a:picLocks noChangeAspect="1"/>
          </p:cNvPicPr>
          <p:nvPr/>
        </p:nvPicPr>
        <p:blipFill>
          <a:blip r:embed="rId4"/>
          <a:stretch>
            <a:fillRect/>
          </a:stretch>
        </p:blipFill>
        <p:spPr>
          <a:xfrm>
            <a:off x="287730" y="2597561"/>
            <a:ext cx="7017746" cy="4102100"/>
          </a:xfrm>
          <a:prstGeom prst="rect">
            <a:avLst/>
          </a:prstGeom>
        </p:spPr>
      </p:pic>
      <p:pic>
        <p:nvPicPr>
          <p:cNvPr id="49" name="図 48">
            <a:extLst>
              <a:ext uri="{FF2B5EF4-FFF2-40B4-BE49-F238E27FC236}">
                <a16:creationId xmlns:a16="http://schemas.microsoft.com/office/drawing/2014/main" id="{9A8653DB-B3DD-1F49-AE7F-195F2746AD66}"/>
              </a:ext>
            </a:extLst>
          </p:cNvPr>
          <p:cNvPicPr>
            <a:picLocks noChangeAspect="1"/>
          </p:cNvPicPr>
          <p:nvPr/>
        </p:nvPicPr>
        <p:blipFill>
          <a:blip r:embed="rId5"/>
          <a:stretch>
            <a:fillRect/>
          </a:stretch>
        </p:blipFill>
        <p:spPr>
          <a:xfrm>
            <a:off x="5400435" y="3031274"/>
            <a:ext cx="1564039" cy="977900"/>
          </a:xfrm>
          <a:prstGeom prst="rect">
            <a:avLst/>
          </a:prstGeom>
        </p:spPr>
      </p:pic>
      <p:pic>
        <p:nvPicPr>
          <p:cNvPr id="26" name="図 25">
            <a:extLst>
              <a:ext uri="{FF2B5EF4-FFF2-40B4-BE49-F238E27FC236}">
                <a16:creationId xmlns:a16="http://schemas.microsoft.com/office/drawing/2014/main" id="{C7D22E2B-304F-2F4F-BB8A-623596421F9C}"/>
              </a:ext>
            </a:extLst>
          </p:cNvPr>
          <p:cNvPicPr>
            <a:picLocks noChangeAspect="1"/>
          </p:cNvPicPr>
          <p:nvPr/>
        </p:nvPicPr>
        <p:blipFill>
          <a:blip r:embed="rId6"/>
          <a:stretch>
            <a:fillRect/>
          </a:stretch>
        </p:blipFill>
        <p:spPr>
          <a:xfrm>
            <a:off x="2860385" y="770592"/>
            <a:ext cx="4368229" cy="1804176"/>
          </a:xfrm>
          <a:prstGeom prst="rect">
            <a:avLst/>
          </a:prstGeom>
        </p:spPr>
      </p:pic>
      <p:pic>
        <p:nvPicPr>
          <p:cNvPr id="22" name="図 21">
            <a:extLst>
              <a:ext uri="{FF2B5EF4-FFF2-40B4-BE49-F238E27FC236}">
                <a16:creationId xmlns:a16="http://schemas.microsoft.com/office/drawing/2014/main" id="{EF442B7D-6DF5-3249-AF46-1F59C8DE2125}"/>
              </a:ext>
            </a:extLst>
          </p:cNvPr>
          <p:cNvPicPr>
            <a:picLocks noChangeAspect="1"/>
          </p:cNvPicPr>
          <p:nvPr/>
        </p:nvPicPr>
        <p:blipFill>
          <a:blip r:embed="rId7"/>
          <a:stretch>
            <a:fillRect/>
          </a:stretch>
        </p:blipFill>
        <p:spPr>
          <a:xfrm>
            <a:off x="358710" y="786016"/>
            <a:ext cx="2435288" cy="1689100"/>
          </a:xfrm>
          <a:prstGeom prst="rect">
            <a:avLst/>
          </a:prstGeom>
        </p:spPr>
      </p:pic>
      <p:sp>
        <p:nvSpPr>
          <p:cNvPr id="19" name="正方形/長方形 18">
            <a:extLst>
              <a:ext uri="{FF2B5EF4-FFF2-40B4-BE49-F238E27FC236}">
                <a16:creationId xmlns:a16="http://schemas.microsoft.com/office/drawing/2014/main" id="{E00BC090-6F39-0346-8D02-ECDF95985E85}"/>
              </a:ext>
            </a:extLst>
          </p:cNvPr>
          <p:cNvSpPr/>
          <p:nvPr/>
        </p:nvSpPr>
        <p:spPr>
          <a:xfrm>
            <a:off x="0" y="0"/>
            <a:ext cx="7559675" cy="64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panose="020B0604030504040204" pitchFamily="34" charset="-128"/>
              <a:ea typeface="Meiryo" panose="020B0604030504040204" pitchFamily="34" charset="-128"/>
            </a:endParaRPr>
          </a:p>
        </p:txBody>
      </p:sp>
      <p:sp>
        <p:nvSpPr>
          <p:cNvPr id="2" name="タイトル 1">
            <a:extLst>
              <a:ext uri="{FF2B5EF4-FFF2-40B4-BE49-F238E27FC236}">
                <a16:creationId xmlns:a16="http://schemas.microsoft.com/office/drawing/2014/main" id="{3ADDED2F-C4D8-B640-A363-4A0CE04D0D4B}"/>
              </a:ext>
            </a:extLst>
          </p:cNvPr>
          <p:cNvSpPr>
            <a:spLocks noGrp="1"/>
          </p:cNvSpPr>
          <p:nvPr>
            <p:ph type="ctrTitle"/>
          </p:nvPr>
        </p:nvSpPr>
        <p:spPr>
          <a:xfrm>
            <a:off x="470772" y="752471"/>
            <a:ext cx="2389614" cy="1776708"/>
          </a:xfrm>
        </p:spPr>
        <p:txBody>
          <a:bodyPr>
            <a:noAutofit/>
          </a:bodyPr>
          <a:lstStyle/>
          <a:p>
            <a:pPr algn="l"/>
            <a:r>
              <a:rPr lang="ja-JP" altLang="en-US" sz="3600" b="1" dirty="0">
                <a:solidFill>
                  <a:srgbClr val="F25E64"/>
                </a:solidFill>
                <a:latin typeface="Meiryo" panose="020B0604030504040204" pitchFamily="34" charset="-128"/>
                <a:ea typeface="Meiryo" panose="020B0604030504040204" pitchFamily="34" charset="-128"/>
              </a:rPr>
              <a:t>先進的</a:t>
            </a:r>
            <a:br>
              <a:rPr lang="en-US" altLang="ja-JP" sz="3600" b="1" dirty="0">
                <a:solidFill>
                  <a:srgbClr val="F25E64"/>
                </a:solidFill>
                <a:latin typeface="Meiryo" panose="020B0604030504040204" pitchFamily="34" charset="-128"/>
                <a:ea typeface="Meiryo" panose="020B0604030504040204" pitchFamily="34" charset="-128"/>
              </a:rPr>
            </a:br>
            <a:r>
              <a:rPr lang="ja-JP" altLang="en-US" sz="3600" b="1" dirty="0">
                <a:solidFill>
                  <a:srgbClr val="F25E64"/>
                </a:solidFill>
                <a:latin typeface="Meiryo" panose="020B0604030504040204" pitchFamily="34" charset="-128"/>
                <a:ea typeface="Meiryo" panose="020B0604030504040204" pitchFamily="34" charset="-128"/>
              </a:rPr>
              <a:t>窓リノベ</a:t>
            </a:r>
            <a:br>
              <a:rPr lang="en-US" altLang="ja-JP" sz="3600" b="1" dirty="0">
                <a:solidFill>
                  <a:srgbClr val="F25E64"/>
                </a:solidFill>
                <a:latin typeface="Meiryo" panose="020B0604030504040204" pitchFamily="34" charset="-128"/>
                <a:ea typeface="Meiryo" panose="020B0604030504040204" pitchFamily="34" charset="-128"/>
              </a:rPr>
            </a:br>
            <a:r>
              <a:rPr lang="en-US" altLang="ja-JP" sz="3600" b="1" dirty="0">
                <a:solidFill>
                  <a:srgbClr val="F25E64"/>
                </a:solidFill>
                <a:latin typeface="Meiryo" panose="020B0604030504040204" pitchFamily="34" charset="-128"/>
                <a:ea typeface="Meiryo" panose="020B0604030504040204" pitchFamily="34" charset="-128"/>
              </a:rPr>
              <a:t>2024</a:t>
            </a:r>
            <a:r>
              <a:rPr lang="ja-JP" altLang="en-US" sz="3600" b="1" dirty="0">
                <a:solidFill>
                  <a:srgbClr val="F25E64"/>
                </a:solidFill>
                <a:latin typeface="Meiryo" panose="020B0604030504040204" pitchFamily="34" charset="-128"/>
                <a:ea typeface="Meiryo" panose="020B0604030504040204" pitchFamily="34" charset="-128"/>
              </a:rPr>
              <a:t>事業</a:t>
            </a:r>
          </a:p>
        </p:txBody>
      </p:sp>
      <p:sp>
        <p:nvSpPr>
          <p:cNvPr id="4" name="テキスト ボックス 3">
            <a:extLst>
              <a:ext uri="{FF2B5EF4-FFF2-40B4-BE49-F238E27FC236}">
                <a16:creationId xmlns:a16="http://schemas.microsoft.com/office/drawing/2014/main" id="{686748C3-39F5-4C4A-AAA1-8FFA543F232D}"/>
              </a:ext>
            </a:extLst>
          </p:cNvPr>
          <p:cNvSpPr txBox="1"/>
          <p:nvPr/>
        </p:nvSpPr>
        <p:spPr>
          <a:xfrm>
            <a:off x="3715987" y="911482"/>
            <a:ext cx="3186329" cy="1479059"/>
          </a:xfrm>
          <a:prstGeom prst="rect">
            <a:avLst/>
          </a:prstGeom>
          <a:noFill/>
        </p:spPr>
        <p:txBody>
          <a:bodyPr wrap="square" rtlCol="0">
            <a:spAutoFit/>
          </a:bodyPr>
          <a:lstStyle/>
          <a:p>
            <a:pPr>
              <a:lnSpc>
                <a:spcPct val="120000"/>
              </a:lnSpc>
            </a:pPr>
            <a:r>
              <a:rPr lang="ja-JP" altLang="en-US" sz="1079" dirty="0">
                <a:latin typeface="Meiryo" panose="020B0604030504040204" pitchFamily="34" charset="-128"/>
                <a:ea typeface="Meiryo" panose="020B0604030504040204" pitchFamily="34" charset="-128"/>
              </a:rPr>
              <a:t>先進的窓リノベ</a:t>
            </a:r>
            <a:r>
              <a:rPr lang="en-US" altLang="ja-JP" sz="1079" dirty="0">
                <a:latin typeface="Meiryo" panose="020B0604030504040204" pitchFamily="34" charset="-128"/>
                <a:ea typeface="Meiryo" panose="020B0604030504040204" pitchFamily="34" charset="-128"/>
              </a:rPr>
              <a:t>2024</a:t>
            </a:r>
            <a:r>
              <a:rPr lang="ja-JP" altLang="en-US" sz="1079" dirty="0">
                <a:latin typeface="Meiryo" panose="020B0604030504040204" pitchFamily="34" charset="-128"/>
                <a:ea typeface="Meiryo" panose="020B0604030504040204" pitchFamily="34" charset="-128"/>
              </a:rPr>
              <a:t>事業は、断熱窓への</a:t>
            </a:r>
            <a:endParaRPr lang="en-US" altLang="ja-JP" sz="1079" dirty="0">
              <a:latin typeface="Meiryo" panose="020B0604030504040204" pitchFamily="34" charset="-128"/>
              <a:ea typeface="Meiryo" panose="020B0604030504040204" pitchFamily="34" charset="-128"/>
            </a:endParaRPr>
          </a:p>
          <a:p>
            <a:pPr>
              <a:lnSpc>
                <a:spcPct val="120000"/>
              </a:lnSpc>
            </a:pPr>
            <a:r>
              <a:rPr lang="ja-JP" altLang="en-US" sz="1079" dirty="0">
                <a:latin typeface="Meiryo" panose="020B0604030504040204" pitchFamily="34" charset="-128"/>
                <a:ea typeface="Meiryo" panose="020B0604030504040204" pitchFamily="34" charset="-128"/>
              </a:rPr>
              <a:t>改修を促進し既存住宅の省エネ化を促すことで、</a:t>
            </a:r>
          </a:p>
          <a:p>
            <a:pPr>
              <a:lnSpc>
                <a:spcPct val="120000"/>
              </a:lnSpc>
            </a:pPr>
            <a:r>
              <a:rPr lang="ja-JP" altLang="en-US" sz="1079" dirty="0">
                <a:latin typeface="Meiryo" panose="020B0604030504040204" pitchFamily="34" charset="-128"/>
                <a:ea typeface="Meiryo" panose="020B0604030504040204" pitchFamily="34" charset="-128"/>
              </a:rPr>
              <a:t>エネルギー費用負担の軽減、健康で快適なくらしの実現及び家庭からの</a:t>
            </a:r>
            <a:r>
              <a:rPr lang="en-US" altLang="ja-JP" sz="1079" dirty="0">
                <a:latin typeface="Meiryo" panose="020B0604030504040204" pitchFamily="34" charset="-128"/>
                <a:ea typeface="Meiryo" panose="020B0604030504040204" pitchFamily="34" charset="-128"/>
              </a:rPr>
              <a:t>CO2</a:t>
            </a:r>
            <a:r>
              <a:rPr lang="ja-JP" altLang="en-US" sz="1079" dirty="0">
                <a:latin typeface="Meiryo" panose="020B0604030504040204" pitchFamily="34" charset="-128"/>
                <a:ea typeface="Meiryo" panose="020B0604030504040204" pitchFamily="34" charset="-128"/>
              </a:rPr>
              <a:t>排出削減に貢献するとともに、断熱窓の生産効率向上による関連産業の競争力強化と成長を実現させることを目的とする事業です。</a:t>
            </a:r>
          </a:p>
        </p:txBody>
      </p:sp>
      <p:pic>
        <p:nvPicPr>
          <p:cNvPr id="31" name="図 30">
            <a:extLst>
              <a:ext uri="{FF2B5EF4-FFF2-40B4-BE49-F238E27FC236}">
                <a16:creationId xmlns:a16="http://schemas.microsoft.com/office/drawing/2014/main" id="{B6ECD9B6-0BA6-E14B-83C9-E05A9022F1B3}"/>
              </a:ext>
            </a:extLst>
          </p:cNvPr>
          <p:cNvPicPr>
            <a:picLocks noChangeAspect="1"/>
          </p:cNvPicPr>
          <p:nvPr/>
        </p:nvPicPr>
        <p:blipFill>
          <a:blip r:embed="rId8"/>
          <a:stretch>
            <a:fillRect/>
          </a:stretch>
        </p:blipFill>
        <p:spPr>
          <a:xfrm>
            <a:off x="284166" y="6699661"/>
            <a:ext cx="7038048" cy="3860800"/>
          </a:xfrm>
          <a:prstGeom prst="rect">
            <a:avLst/>
          </a:prstGeom>
        </p:spPr>
      </p:pic>
      <p:pic>
        <p:nvPicPr>
          <p:cNvPr id="37" name="図 36">
            <a:extLst>
              <a:ext uri="{FF2B5EF4-FFF2-40B4-BE49-F238E27FC236}">
                <a16:creationId xmlns:a16="http://schemas.microsoft.com/office/drawing/2014/main" id="{6F6B1A6F-4000-074F-A169-C974A8C45A1E}"/>
              </a:ext>
            </a:extLst>
          </p:cNvPr>
          <p:cNvPicPr>
            <a:picLocks noChangeAspect="1"/>
          </p:cNvPicPr>
          <p:nvPr/>
        </p:nvPicPr>
        <p:blipFill>
          <a:blip r:embed="rId9"/>
          <a:stretch>
            <a:fillRect/>
          </a:stretch>
        </p:blipFill>
        <p:spPr>
          <a:xfrm>
            <a:off x="558845" y="3000359"/>
            <a:ext cx="3142991" cy="1072315"/>
          </a:xfrm>
          <a:prstGeom prst="rect">
            <a:avLst/>
          </a:prstGeom>
        </p:spPr>
      </p:pic>
      <p:pic>
        <p:nvPicPr>
          <p:cNvPr id="39" name="図 38">
            <a:extLst>
              <a:ext uri="{FF2B5EF4-FFF2-40B4-BE49-F238E27FC236}">
                <a16:creationId xmlns:a16="http://schemas.microsoft.com/office/drawing/2014/main" id="{82E9F6BA-31F6-3A4E-89AC-75B4E82222E6}"/>
              </a:ext>
            </a:extLst>
          </p:cNvPr>
          <p:cNvPicPr>
            <a:picLocks noChangeAspect="1"/>
          </p:cNvPicPr>
          <p:nvPr/>
        </p:nvPicPr>
        <p:blipFill>
          <a:blip r:embed="rId10"/>
          <a:stretch>
            <a:fillRect/>
          </a:stretch>
        </p:blipFill>
        <p:spPr>
          <a:xfrm>
            <a:off x="3879701" y="4175287"/>
            <a:ext cx="3154624" cy="2326535"/>
          </a:xfrm>
          <a:prstGeom prst="rect">
            <a:avLst/>
          </a:prstGeom>
        </p:spPr>
      </p:pic>
      <p:pic>
        <p:nvPicPr>
          <p:cNvPr id="50" name="図 49">
            <a:extLst>
              <a:ext uri="{FF2B5EF4-FFF2-40B4-BE49-F238E27FC236}">
                <a16:creationId xmlns:a16="http://schemas.microsoft.com/office/drawing/2014/main" id="{554D6552-4754-F14D-B5DB-D2F15C1BB2A0}"/>
              </a:ext>
            </a:extLst>
          </p:cNvPr>
          <p:cNvPicPr>
            <a:picLocks noChangeAspect="1"/>
          </p:cNvPicPr>
          <p:nvPr/>
        </p:nvPicPr>
        <p:blipFill>
          <a:blip r:embed="rId5"/>
          <a:stretch>
            <a:fillRect/>
          </a:stretch>
        </p:blipFill>
        <p:spPr>
          <a:xfrm>
            <a:off x="3754515" y="3031274"/>
            <a:ext cx="1564039" cy="977900"/>
          </a:xfrm>
          <a:prstGeom prst="rect">
            <a:avLst/>
          </a:prstGeom>
        </p:spPr>
      </p:pic>
      <p:pic>
        <p:nvPicPr>
          <p:cNvPr id="53" name="図 52">
            <a:extLst>
              <a:ext uri="{FF2B5EF4-FFF2-40B4-BE49-F238E27FC236}">
                <a16:creationId xmlns:a16="http://schemas.microsoft.com/office/drawing/2014/main" id="{AA75F053-5FE4-774F-8919-E19F2890D2FD}"/>
              </a:ext>
            </a:extLst>
          </p:cNvPr>
          <p:cNvPicPr>
            <a:picLocks noChangeAspect="1"/>
          </p:cNvPicPr>
          <p:nvPr/>
        </p:nvPicPr>
        <p:blipFill>
          <a:blip r:embed="rId11"/>
          <a:stretch>
            <a:fillRect/>
          </a:stretch>
        </p:blipFill>
        <p:spPr>
          <a:xfrm>
            <a:off x="1092059" y="4236947"/>
            <a:ext cx="1040585" cy="977900"/>
          </a:xfrm>
          <a:prstGeom prst="rect">
            <a:avLst/>
          </a:prstGeom>
        </p:spPr>
      </p:pic>
      <p:pic>
        <p:nvPicPr>
          <p:cNvPr id="58" name="図 57">
            <a:extLst>
              <a:ext uri="{FF2B5EF4-FFF2-40B4-BE49-F238E27FC236}">
                <a16:creationId xmlns:a16="http://schemas.microsoft.com/office/drawing/2014/main" id="{725B59F1-87D3-3D42-9E17-DBAD3CB0EF4D}"/>
              </a:ext>
            </a:extLst>
          </p:cNvPr>
          <p:cNvPicPr>
            <a:picLocks noChangeAspect="1"/>
          </p:cNvPicPr>
          <p:nvPr/>
        </p:nvPicPr>
        <p:blipFill>
          <a:blip r:embed="rId12"/>
          <a:stretch>
            <a:fillRect/>
          </a:stretch>
        </p:blipFill>
        <p:spPr>
          <a:xfrm>
            <a:off x="540110" y="5282437"/>
            <a:ext cx="1054100" cy="1130300"/>
          </a:xfrm>
          <a:prstGeom prst="rect">
            <a:avLst/>
          </a:prstGeom>
        </p:spPr>
      </p:pic>
      <p:pic>
        <p:nvPicPr>
          <p:cNvPr id="89" name="図 88">
            <a:extLst>
              <a:ext uri="{FF2B5EF4-FFF2-40B4-BE49-F238E27FC236}">
                <a16:creationId xmlns:a16="http://schemas.microsoft.com/office/drawing/2014/main" id="{53BE557C-0D70-DA43-928A-80E3BC85160B}"/>
              </a:ext>
            </a:extLst>
          </p:cNvPr>
          <p:cNvPicPr>
            <a:picLocks noChangeAspect="1"/>
          </p:cNvPicPr>
          <p:nvPr/>
        </p:nvPicPr>
        <p:blipFill>
          <a:blip r:embed="rId12"/>
          <a:stretch>
            <a:fillRect/>
          </a:stretch>
        </p:blipFill>
        <p:spPr>
          <a:xfrm>
            <a:off x="1667054" y="5282437"/>
            <a:ext cx="1054100" cy="1130300"/>
          </a:xfrm>
          <a:prstGeom prst="rect">
            <a:avLst/>
          </a:prstGeom>
        </p:spPr>
      </p:pic>
      <p:pic>
        <p:nvPicPr>
          <p:cNvPr id="90" name="図 89">
            <a:extLst>
              <a:ext uri="{FF2B5EF4-FFF2-40B4-BE49-F238E27FC236}">
                <a16:creationId xmlns:a16="http://schemas.microsoft.com/office/drawing/2014/main" id="{0CBE8217-363C-D441-BE1C-0F0320D05115}"/>
              </a:ext>
            </a:extLst>
          </p:cNvPr>
          <p:cNvPicPr>
            <a:picLocks noChangeAspect="1"/>
          </p:cNvPicPr>
          <p:nvPr/>
        </p:nvPicPr>
        <p:blipFill>
          <a:blip r:embed="rId12"/>
          <a:stretch>
            <a:fillRect/>
          </a:stretch>
        </p:blipFill>
        <p:spPr>
          <a:xfrm>
            <a:off x="2793998" y="5282437"/>
            <a:ext cx="1054100" cy="1130300"/>
          </a:xfrm>
          <a:prstGeom prst="rect">
            <a:avLst/>
          </a:prstGeom>
        </p:spPr>
      </p:pic>
      <p:pic>
        <p:nvPicPr>
          <p:cNvPr id="91" name="図 90">
            <a:extLst>
              <a:ext uri="{FF2B5EF4-FFF2-40B4-BE49-F238E27FC236}">
                <a16:creationId xmlns:a16="http://schemas.microsoft.com/office/drawing/2014/main" id="{624FE3A1-52F1-0646-AB8D-011FE5CD464D}"/>
              </a:ext>
            </a:extLst>
          </p:cNvPr>
          <p:cNvPicPr>
            <a:picLocks noChangeAspect="1"/>
          </p:cNvPicPr>
          <p:nvPr/>
        </p:nvPicPr>
        <p:blipFill>
          <a:blip r:embed="rId11"/>
          <a:stretch>
            <a:fillRect/>
          </a:stretch>
        </p:blipFill>
        <p:spPr>
          <a:xfrm>
            <a:off x="2231788" y="4236947"/>
            <a:ext cx="1040585" cy="977900"/>
          </a:xfrm>
          <a:prstGeom prst="rect">
            <a:avLst/>
          </a:prstGeom>
        </p:spPr>
      </p:pic>
      <p:sp>
        <p:nvSpPr>
          <p:cNvPr id="92" name="テキスト ボックス 91">
            <a:extLst>
              <a:ext uri="{FF2B5EF4-FFF2-40B4-BE49-F238E27FC236}">
                <a16:creationId xmlns:a16="http://schemas.microsoft.com/office/drawing/2014/main" id="{14FACE04-BEDF-5642-B205-389C144A3367}"/>
              </a:ext>
            </a:extLst>
          </p:cNvPr>
          <p:cNvSpPr txBox="1"/>
          <p:nvPr/>
        </p:nvSpPr>
        <p:spPr>
          <a:xfrm>
            <a:off x="722971" y="3126721"/>
            <a:ext cx="2612342" cy="823302"/>
          </a:xfrm>
          <a:prstGeom prst="rect">
            <a:avLst/>
          </a:prstGeom>
          <a:noFill/>
        </p:spPr>
        <p:txBody>
          <a:bodyPr wrap="square" rtlCol="0">
            <a:spAutoFit/>
          </a:bodyPr>
          <a:lstStyle/>
          <a:p>
            <a:pPr algn="just">
              <a:lnSpc>
                <a:spcPct val="120000"/>
              </a:lnSpc>
            </a:pPr>
            <a:r>
              <a:rPr lang="ja-JP" altLang="en-US" sz="1000" dirty="0">
                <a:latin typeface="Meiryo" panose="020B0604030504040204" pitchFamily="34" charset="-128"/>
                <a:ea typeface="Meiryo" panose="020B0604030504040204" pitchFamily="34" charset="-128"/>
              </a:rPr>
              <a:t>住宅の窓の断熱性能を高めた省エネルギー性能の高い住宅を普及させることで、エネルギー価格高騰への対応や</a:t>
            </a:r>
            <a:r>
              <a:rPr lang="ja-JP" altLang="en-US" sz="1000" spc="-3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家庭からの</a:t>
            </a:r>
            <a:endParaRPr lang="en-US" altLang="ja-JP" sz="1000" dirty="0">
              <a:latin typeface="Meiryo" panose="020B0604030504040204" pitchFamily="34" charset="-128"/>
              <a:ea typeface="Meiryo" panose="020B0604030504040204" pitchFamily="34" charset="-128"/>
            </a:endParaRPr>
          </a:p>
          <a:p>
            <a:pPr algn="just">
              <a:lnSpc>
                <a:spcPct val="120000"/>
              </a:lnSpc>
            </a:pPr>
            <a:r>
              <a:rPr lang="en" altLang="ja-JP" sz="1000" dirty="0">
                <a:latin typeface="Meiryo" panose="020B0604030504040204" pitchFamily="34" charset="-128"/>
                <a:ea typeface="Meiryo" panose="020B0604030504040204" pitchFamily="34" charset="-128"/>
              </a:rPr>
              <a:t>CO</a:t>
            </a:r>
            <a:r>
              <a:rPr lang="en" altLang="ja-JP" sz="1000" baseline="-25000" dirty="0">
                <a:latin typeface="Meiryo" panose="020B0604030504040204" pitchFamily="34" charset="-128"/>
                <a:ea typeface="Meiryo" panose="020B0604030504040204" pitchFamily="34" charset="-128"/>
              </a:rPr>
              <a:t>2</a:t>
            </a:r>
            <a:r>
              <a:rPr lang="ja-JP" altLang="en-US" sz="1000" dirty="0">
                <a:latin typeface="Meiryo" panose="020B0604030504040204" pitchFamily="34" charset="-128"/>
                <a:ea typeface="Meiryo" panose="020B0604030504040204" pitchFamily="34" charset="-128"/>
              </a:rPr>
              <a:t>排出量削減への貢献を目的とします。</a:t>
            </a:r>
          </a:p>
        </p:txBody>
      </p:sp>
      <p:sp>
        <p:nvSpPr>
          <p:cNvPr id="93" name="テキスト ボックス 92">
            <a:extLst>
              <a:ext uri="{FF2B5EF4-FFF2-40B4-BE49-F238E27FC236}">
                <a16:creationId xmlns:a16="http://schemas.microsoft.com/office/drawing/2014/main" id="{DA8573CD-F67A-2549-ACCD-E98D3CF82E5B}"/>
              </a:ext>
            </a:extLst>
          </p:cNvPr>
          <p:cNvSpPr txBox="1"/>
          <p:nvPr/>
        </p:nvSpPr>
        <p:spPr>
          <a:xfrm>
            <a:off x="3996077" y="4307235"/>
            <a:ext cx="2763946" cy="823302"/>
          </a:xfrm>
          <a:prstGeom prst="rect">
            <a:avLst/>
          </a:prstGeom>
          <a:noFill/>
        </p:spPr>
        <p:txBody>
          <a:bodyPr wrap="square" rtlCol="0">
            <a:spAutoFit/>
          </a:bodyPr>
          <a:lstStyle/>
          <a:p>
            <a:pPr algn="just">
              <a:lnSpc>
                <a:spcPct val="120000"/>
              </a:lnSpc>
            </a:pPr>
            <a:r>
              <a:rPr lang="ja-JP" altLang="en-US" sz="1000" dirty="0">
                <a:latin typeface="Meiryo" panose="020B0604030504040204" pitchFamily="34" charset="-128"/>
                <a:ea typeface="Meiryo" panose="020B0604030504040204" pitchFamily="34" charset="-128"/>
              </a:rPr>
              <a:t>住宅の断熱化による健康への好影響として、健康診断結果の成績向上、睡眠の質向上、子供の喘息防止、入浴事故（ヒートショック等）リスクの低減が期待できます。</a:t>
            </a:r>
            <a:endParaRPr lang="ja-JP" altLang="en-US" sz="900" dirty="0">
              <a:latin typeface="Meiryo" panose="020B0604030504040204" pitchFamily="34" charset="-128"/>
              <a:ea typeface="Meiryo" panose="020B0604030504040204" pitchFamily="34" charset="-128"/>
            </a:endParaRPr>
          </a:p>
        </p:txBody>
      </p:sp>
      <p:sp>
        <p:nvSpPr>
          <p:cNvPr id="94" name="字幕 2">
            <a:extLst>
              <a:ext uri="{FF2B5EF4-FFF2-40B4-BE49-F238E27FC236}">
                <a16:creationId xmlns:a16="http://schemas.microsoft.com/office/drawing/2014/main" id="{F0C8B323-0A1E-9A4D-A058-5D8481F2BF4C}"/>
              </a:ext>
            </a:extLst>
          </p:cNvPr>
          <p:cNvSpPr txBox="1">
            <a:spLocks/>
          </p:cNvSpPr>
          <p:nvPr/>
        </p:nvSpPr>
        <p:spPr>
          <a:xfrm>
            <a:off x="672319" y="2718427"/>
            <a:ext cx="1686308" cy="411030"/>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solidFill>
                  <a:schemeClr val="bg1"/>
                </a:solidFill>
                <a:latin typeface="Meiryo" panose="020B0604030504040204" pitchFamily="34" charset="-128"/>
                <a:ea typeface="Meiryo" panose="020B0604030504040204" pitchFamily="34" charset="-128"/>
              </a:rPr>
              <a:t>本事業の目的</a:t>
            </a:r>
          </a:p>
        </p:txBody>
      </p:sp>
      <p:sp>
        <p:nvSpPr>
          <p:cNvPr id="95" name="字幕 2">
            <a:extLst>
              <a:ext uri="{FF2B5EF4-FFF2-40B4-BE49-F238E27FC236}">
                <a16:creationId xmlns:a16="http://schemas.microsoft.com/office/drawing/2014/main" id="{31DF3C85-25AD-F749-A95A-6959A9694756}"/>
              </a:ext>
            </a:extLst>
          </p:cNvPr>
          <p:cNvSpPr txBox="1">
            <a:spLocks/>
          </p:cNvSpPr>
          <p:nvPr/>
        </p:nvSpPr>
        <p:spPr>
          <a:xfrm>
            <a:off x="685702" y="6826590"/>
            <a:ext cx="1686308" cy="411030"/>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a:solidFill>
                  <a:schemeClr val="bg1"/>
                </a:solidFill>
                <a:latin typeface="Meiryo" panose="020B0604030504040204" pitchFamily="34" charset="-128"/>
                <a:ea typeface="Meiryo" panose="020B0604030504040204" pitchFamily="34" charset="-128"/>
              </a:rPr>
              <a:t>開口部の重要性</a:t>
            </a:r>
          </a:p>
        </p:txBody>
      </p:sp>
      <p:pic>
        <p:nvPicPr>
          <p:cNvPr id="68" name="図 67">
            <a:extLst>
              <a:ext uri="{FF2B5EF4-FFF2-40B4-BE49-F238E27FC236}">
                <a16:creationId xmlns:a16="http://schemas.microsoft.com/office/drawing/2014/main" id="{A9196517-A126-7B49-B5EE-C19F07E92B09}"/>
              </a:ext>
            </a:extLst>
          </p:cNvPr>
          <p:cNvPicPr>
            <a:picLocks noChangeAspect="1"/>
          </p:cNvPicPr>
          <p:nvPr/>
        </p:nvPicPr>
        <p:blipFill>
          <a:blip r:embed="rId13"/>
          <a:stretch>
            <a:fillRect/>
          </a:stretch>
        </p:blipFill>
        <p:spPr>
          <a:xfrm>
            <a:off x="569925" y="7177765"/>
            <a:ext cx="2509734" cy="2911292"/>
          </a:xfrm>
          <a:prstGeom prst="rect">
            <a:avLst/>
          </a:prstGeom>
        </p:spPr>
      </p:pic>
      <p:sp>
        <p:nvSpPr>
          <p:cNvPr id="44" name="正方形/長方形 43">
            <a:extLst>
              <a:ext uri="{FF2B5EF4-FFF2-40B4-BE49-F238E27FC236}">
                <a16:creationId xmlns:a16="http://schemas.microsoft.com/office/drawing/2014/main" id="{83266BD2-48A5-F94C-B10B-E040B57410DC}"/>
              </a:ext>
            </a:extLst>
          </p:cNvPr>
          <p:cNvSpPr/>
          <p:nvPr/>
        </p:nvSpPr>
        <p:spPr>
          <a:xfrm>
            <a:off x="1112321" y="5016196"/>
            <a:ext cx="1004892" cy="225126"/>
          </a:xfrm>
          <a:prstGeom prst="rect">
            <a:avLst/>
          </a:prstGeom>
        </p:spPr>
        <p:txBody>
          <a:bodyPr wrap="square">
            <a:spAutoFit/>
          </a:bodyPr>
          <a:lstStyle/>
          <a:p>
            <a:pPr algn="ctr"/>
            <a:r>
              <a:rPr lang="ja-JP" altLang="en-US" sz="863" b="1">
                <a:latin typeface="Meiryo" panose="020B0604030504040204" pitchFamily="34" charset="-128"/>
                <a:ea typeface="Meiryo" panose="020B0604030504040204" pitchFamily="34" charset="-128"/>
              </a:rPr>
              <a:t>熱を</a:t>
            </a:r>
            <a:r>
              <a:rPr lang="ja-JP" altLang="en-US" sz="800" b="1">
                <a:latin typeface="Meiryo" panose="020B0604030504040204" pitchFamily="34" charset="-128"/>
                <a:ea typeface="Meiryo" panose="020B0604030504040204" pitchFamily="34" charset="-128"/>
              </a:rPr>
              <a:t>伝えにくい</a:t>
            </a:r>
          </a:p>
        </p:txBody>
      </p:sp>
      <p:sp>
        <p:nvSpPr>
          <p:cNvPr id="114" name="正方形/長方形 113">
            <a:extLst>
              <a:ext uri="{FF2B5EF4-FFF2-40B4-BE49-F238E27FC236}">
                <a16:creationId xmlns:a16="http://schemas.microsoft.com/office/drawing/2014/main" id="{CE748B1B-79FF-BE44-81B6-A9582032F014}"/>
              </a:ext>
            </a:extLst>
          </p:cNvPr>
          <p:cNvSpPr/>
          <p:nvPr/>
        </p:nvSpPr>
        <p:spPr>
          <a:xfrm>
            <a:off x="2229921" y="5016196"/>
            <a:ext cx="1004892" cy="215444"/>
          </a:xfrm>
          <a:prstGeom prst="rect">
            <a:avLst/>
          </a:prstGeom>
        </p:spPr>
        <p:txBody>
          <a:bodyPr wrap="square">
            <a:spAutoFit/>
          </a:bodyPr>
          <a:lstStyle/>
          <a:p>
            <a:pPr algn="ctr"/>
            <a:r>
              <a:rPr lang="ja-JP" altLang="en-US" sz="800" b="1">
                <a:latin typeface="Meiryo" panose="020B0604030504040204" pitchFamily="34" charset="-128"/>
                <a:ea typeface="Meiryo" panose="020B0604030504040204" pitchFamily="34" charset="-128"/>
              </a:rPr>
              <a:t>結露を減らす</a:t>
            </a:r>
          </a:p>
        </p:txBody>
      </p:sp>
      <p:sp>
        <p:nvSpPr>
          <p:cNvPr id="46" name="正方形/長方形 45">
            <a:extLst>
              <a:ext uri="{FF2B5EF4-FFF2-40B4-BE49-F238E27FC236}">
                <a16:creationId xmlns:a16="http://schemas.microsoft.com/office/drawing/2014/main" id="{B3192F1F-3AFE-2B4E-92FF-BF5A212CEC6A}"/>
              </a:ext>
            </a:extLst>
          </p:cNvPr>
          <p:cNvSpPr/>
          <p:nvPr/>
        </p:nvSpPr>
        <p:spPr>
          <a:xfrm>
            <a:off x="2872979" y="6069739"/>
            <a:ext cx="902811" cy="338554"/>
          </a:xfrm>
          <a:prstGeom prst="rect">
            <a:avLst/>
          </a:prstGeom>
        </p:spPr>
        <p:txBody>
          <a:bodyPr wrap="none">
            <a:spAutoFit/>
          </a:bodyPr>
          <a:lstStyle/>
          <a:p>
            <a:pPr algn="ctr"/>
            <a:r>
              <a:rPr lang="ja-JP" altLang="en-US" sz="800" b="1">
                <a:latin typeface="Meiryo" panose="020B0604030504040204" pitchFamily="34" charset="-128"/>
                <a:ea typeface="Meiryo" panose="020B0604030504040204" pitchFamily="34" charset="-128"/>
              </a:rPr>
              <a:t>健康面への</a:t>
            </a:r>
            <a:endParaRPr lang="en-US" altLang="ja-JP" sz="800" b="1" dirty="0">
              <a:latin typeface="Meiryo" panose="020B0604030504040204" pitchFamily="34" charset="-128"/>
              <a:ea typeface="Meiryo" panose="020B0604030504040204" pitchFamily="34" charset="-128"/>
            </a:endParaRPr>
          </a:p>
          <a:p>
            <a:pPr algn="ctr"/>
            <a:r>
              <a:rPr lang="ja-JP" altLang="en-US" sz="800" b="1">
                <a:latin typeface="Meiryo" panose="020B0604030504040204" pitchFamily="34" charset="-128"/>
                <a:ea typeface="Meiryo" panose="020B0604030504040204" pitchFamily="34" charset="-128"/>
              </a:rPr>
              <a:t>メリットも期待</a:t>
            </a:r>
          </a:p>
        </p:txBody>
      </p:sp>
      <p:sp>
        <p:nvSpPr>
          <p:cNvPr id="47" name="正方形/長方形 46">
            <a:extLst>
              <a:ext uri="{FF2B5EF4-FFF2-40B4-BE49-F238E27FC236}">
                <a16:creationId xmlns:a16="http://schemas.microsoft.com/office/drawing/2014/main" id="{FD590FE2-92C0-B54E-86B0-0F24E212BDBE}"/>
              </a:ext>
            </a:extLst>
          </p:cNvPr>
          <p:cNvSpPr/>
          <p:nvPr/>
        </p:nvSpPr>
        <p:spPr>
          <a:xfrm>
            <a:off x="649739" y="6069739"/>
            <a:ext cx="800219" cy="338554"/>
          </a:xfrm>
          <a:prstGeom prst="rect">
            <a:avLst/>
          </a:prstGeom>
        </p:spPr>
        <p:txBody>
          <a:bodyPr wrap="none">
            <a:spAutoFit/>
          </a:bodyPr>
          <a:lstStyle/>
          <a:p>
            <a:pPr algn="ctr"/>
            <a:r>
              <a:rPr lang="ja-JP" altLang="en-US" sz="800" b="1" dirty="0">
                <a:latin typeface="Meiryo" panose="020B0604030504040204" pitchFamily="34" charset="-128"/>
                <a:ea typeface="Meiryo" panose="020B0604030504040204" pitchFamily="34" charset="-128"/>
              </a:rPr>
              <a:t>住宅を</a:t>
            </a:r>
            <a:endParaRPr lang="en-US" altLang="ja-JP" sz="800" b="1" dirty="0">
              <a:latin typeface="Meiryo" panose="020B0604030504040204" pitchFamily="34" charset="-128"/>
              <a:ea typeface="Meiryo" panose="020B0604030504040204" pitchFamily="34" charset="-128"/>
            </a:endParaRPr>
          </a:p>
          <a:p>
            <a:pPr algn="ctr"/>
            <a:r>
              <a:rPr lang="ja-JP" altLang="en-US" sz="800" b="1" dirty="0">
                <a:latin typeface="Meiryo" panose="020B0604030504040204" pitchFamily="34" charset="-128"/>
                <a:ea typeface="Meiryo" panose="020B0604030504040204" pitchFamily="34" charset="-128"/>
              </a:rPr>
              <a:t>長持ちさせる</a:t>
            </a:r>
          </a:p>
        </p:txBody>
      </p:sp>
      <p:sp>
        <p:nvSpPr>
          <p:cNvPr id="48" name="正方形/長方形 47">
            <a:extLst>
              <a:ext uri="{FF2B5EF4-FFF2-40B4-BE49-F238E27FC236}">
                <a16:creationId xmlns:a16="http://schemas.microsoft.com/office/drawing/2014/main" id="{C906C5E3-BBFA-DA4C-A0D0-94F09B595724}"/>
              </a:ext>
            </a:extLst>
          </p:cNvPr>
          <p:cNvSpPr/>
          <p:nvPr/>
        </p:nvSpPr>
        <p:spPr>
          <a:xfrm>
            <a:off x="1624371" y="6069739"/>
            <a:ext cx="1107996" cy="338554"/>
          </a:xfrm>
          <a:prstGeom prst="rect">
            <a:avLst/>
          </a:prstGeom>
        </p:spPr>
        <p:txBody>
          <a:bodyPr wrap="none">
            <a:spAutoFit/>
          </a:bodyPr>
          <a:lstStyle/>
          <a:p>
            <a:pPr algn="ctr"/>
            <a:r>
              <a:rPr lang="ja-JP" altLang="en-US" sz="800" b="1">
                <a:latin typeface="Meiryo" panose="020B0604030504040204" pitchFamily="34" charset="-128"/>
                <a:ea typeface="Meiryo" panose="020B0604030504040204" pitchFamily="34" charset="-128"/>
              </a:rPr>
              <a:t>「ヒートショック」</a:t>
            </a:r>
            <a:endParaRPr lang="en-US" altLang="ja-JP" sz="800" b="1" dirty="0">
              <a:latin typeface="Meiryo" panose="020B0604030504040204" pitchFamily="34" charset="-128"/>
              <a:ea typeface="Meiryo" panose="020B0604030504040204" pitchFamily="34" charset="-128"/>
            </a:endParaRPr>
          </a:p>
          <a:p>
            <a:pPr algn="ctr"/>
            <a:r>
              <a:rPr lang="ja-JP" altLang="en-US" sz="800" b="1">
                <a:latin typeface="Meiryo" panose="020B0604030504040204" pitchFamily="34" charset="-128"/>
                <a:ea typeface="Meiryo" panose="020B0604030504040204" pitchFamily="34" charset="-128"/>
              </a:rPr>
              <a:t>等のリスクを低減</a:t>
            </a:r>
          </a:p>
        </p:txBody>
      </p:sp>
      <p:sp>
        <p:nvSpPr>
          <p:cNvPr id="115" name="正方形/長方形 114">
            <a:extLst>
              <a:ext uri="{FF2B5EF4-FFF2-40B4-BE49-F238E27FC236}">
                <a16:creationId xmlns:a16="http://schemas.microsoft.com/office/drawing/2014/main" id="{E04DECC1-9A31-5A40-AD0C-20C2FBEC0F05}"/>
              </a:ext>
            </a:extLst>
          </p:cNvPr>
          <p:cNvSpPr/>
          <p:nvPr/>
        </p:nvSpPr>
        <p:spPr>
          <a:xfrm>
            <a:off x="3711405" y="3796996"/>
            <a:ext cx="1627311" cy="225126"/>
          </a:xfrm>
          <a:prstGeom prst="rect">
            <a:avLst/>
          </a:prstGeom>
        </p:spPr>
        <p:txBody>
          <a:bodyPr wrap="square">
            <a:spAutoFit/>
          </a:bodyPr>
          <a:lstStyle/>
          <a:p>
            <a:pPr algn="ctr"/>
            <a:r>
              <a:rPr lang="ja-JP" altLang="en-US" sz="863" b="1">
                <a:latin typeface="Meiryo" panose="020B0604030504040204" pitchFamily="34" charset="-128"/>
                <a:ea typeface="Meiryo" panose="020B0604030504040204" pitchFamily="34" charset="-128"/>
              </a:rPr>
              <a:t>エネルギー価格高騰への対応</a:t>
            </a:r>
            <a:endParaRPr lang="ja-JP" altLang="en-US" sz="800" b="1">
              <a:latin typeface="Meiryo" panose="020B0604030504040204" pitchFamily="34" charset="-128"/>
              <a:ea typeface="Meiryo" panose="020B0604030504040204" pitchFamily="34" charset="-128"/>
            </a:endParaRPr>
          </a:p>
        </p:txBody>
      </p:sp>
      <p:sp>
        <p:nvSpPr>
          <p:cNvPr id="116" name="正方形/長方形 115">
            <a:extLst>
              <a:ext uri="{FF2B5EF4-FFF2-40B4-BE49-F238E27FC236}">
                <a16:creationId xmlns:a16="http://schemas.microsoft.com/office/drawing/2014/main" id="{D0CE4EFA-393D-C84D-B92D-D971EFE29F25}"/>
              </a:ext>
            </a:extLst>
          </p:cNvPr>
          <p:cNvSpPr/>
          <p:nvPr/>
        </p:nvSpPr>
        <p:spPr>
          <a:xfrm>
            <a:off x="5348285" y="3796996"/>
            <a:ext cx="1627311" cy="225126"/>
          </a:xfrm>
          <a:prstGeom prst="rect">
            <a:avLst/>
          </a:prstGeom>
        </p:spPr>
        <p:txBody>
          <a:bodyPr wrap="square">
            <a:spAutoFit/>
          </a:bodyPr>
          <a:lstStyle/>
          <a:p>
            <a:pPr algn="ctr"/>
            <a:r>
              <a:rPr lang="en" altLang="ja-JP" sz="863" b="1" dirty="0">
                <a:latin typeface="Meiryo" panose="020B0604030504040204" pitchFamily="34" charset="-128"/>
                <a:ea typeface="Meiryo" panose="020B0604030504040204" pitchFamily="34" charset="-128"/>
              </a:rPr>
              <a:t>CO</a:t>
            </a:r>
            <a:r>
              <a:rPr lang="en" altLang="ja-JP" sz="863" b="1" baseline="-25000" dirty="0">
                <a:latin typeface="Meiryo" panose="020B0604030504040204" pitchFamily="34" charset="-128"/>
                <a:ea typeface="Meiryo" panose="020B0604030504040204" pitchFamily="34" charset="-128"/>
              </a:rPr>
              <a:t>2</a:t>
            </a:r>
            <a:r>
              <a:rPr lang="ja-JP" altLang="en-US" sz="863" b="1">
                <a:latin typeface="Meiryo" panose="020B0604030504040204" pitchFamily="34" charset="-128"/>
                <a:ea typeface="Meiryo" panose="020B0604030504040204" pitchFamily="34" charset="-128"/>
              </a:rPr>
              <a:t>排出量削減への貢献</a:t>
            </a:r>
            <a:endParaRPr lang="ja-JP" altLang="en-US" sz="800" b="1">
              <a:latin typeface="Meiryo" panose="020B0604030504040204" pitchFamily="34" charset="-128"/>
              <a:ea typeface="Meiryo" panose="020B0604030504040204" pitchFamily="34" charset="-128"/>
            </a:endParaRPr>
          </a:p>
        </p:txBody>
      </p:sp>
      <p:cxnSp>
        <p:nvCxnSpPr>
          <p:cNvPr id="117" name="直線コネクタ 116">
            <a:extLst>
              <a:ext uri="{FF2B5EF4-FFF2-40B4-BE49-F238E27FC236}">
                <a16:creationId xmlns:a16="http://schemas.microsoft.com/office/drawing/2014/main" id="{95249BC8-872B-4F40-AC06-15CA80CD0543}"/>
              </a:ext>
            </a:extLst>
          </p:cNvPr>
          <p:cNvCxnSpPr>
            <a:cxnSpLocks/>
          </p:cNvCxnSpPr>
          <p:nvPr/>
        </p:nvCxnSpPr>
        <p:spPr>
          <a:xfrm>
            <a:off x="545225" y="4145653"/>
            <a:ext cx="641924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67BEDF0E-5CF1-4D44-811A-12D4359000A0}"/>
              </a:ext>
            </a:extLst>
          </p:cNvPr>
          <p:cNvSpPr txBox="1"/>
          <p:nvPr/>
        </p:nvSpPr>
        <p:spPr>
          <a:xfrm>
            <a:off x="649313" y="7242837"/>
            <a:ext cx="2258186" cy="2716128"/>
          </a:xfrm>
          <a:prstGeom prst="rect">
            <a:avLst/>
          </a:prstGeom>
          <a:noFill/>
        </p:spPr>
        <p:txBody>
          <a:bodyPr wrap="square" rtlCol="0">
            <a:spAutoFit/>
          </a:bodyPr>
          <a:lstStyle/>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住宅の断熱性能を高めるためには</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冬は家の中の暖かい空気や熱を外に逃がさない</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夏は外の熱い空気や熱を家の中に入れないことが有効です。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特に</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窓等の開口部における熱の流失入は住宅全体の</a:t>
            </a:r>
            <a:r>
              <a:rPr lang="en-US" altLang="ja-JP" sz="1000" kern="0" spc="-50" dirty="0">
                <a:latin typeface="Meiryo" panose="020B0604030504040204" pitchFamily="34" charset="-128"/>
                <a:ea typeface="Meiryo" panose="020B0604030504040204" pitchFamily="34" charset="-128"/>
              </a:rPr>
              <a:t>6〜7</a:t>
            </a:r>
            <a:r>
              <a:rPr lang="ja-JP" altLang="en-US" sz="1000" kern="0" spc="-50" dirty="0">
                <a:latin typeface="Meiryo" panose="020B0604030504040204" pitchFamily="34" charset="-128"/>
                <a:ea typeface="Meiryo" panose="020B0604030504040204" pitchFamily="34" charset="-128"/>
              </a:rPr>
              <a:t>割に及び、大きな割合を占めるとされています。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これは日本の住宅の窓の約</a:t>
            </a:r>
            <a:r>
              <a:rPr lang="en-US" altLang="ja-JP" sz="1000" kern="0" spc="-50" dirty="0">
                <a:latin typeface="Meiryo" panose="020B0604030504040204" pitchFamily="34" charset="-128"/>
                <a:ea typeface="Meiryo" panose="020B0604030504040204" pitchFamily="34" charset="-128"/>
              </a:rPr>
              <a:t>7</a:t>
            </a:r>
            <a:r>
              <a:rPr lang="ja-JP" altLang="en-US" sz="1000" kern="0" spc="-50" dirty="0">
                <a:latin typeface="Meiryo" panose="020B0604030504040204" pitchFamily="34" charset="-128"/>
                <a:ea typeface="Meiryo" panose="020B0604030504040204" pitchFamily="34" charset="-128"/>
              </a:rPr>
              <a:t>割が、熱の流失入量が大きい「アルミサッシ＋単</a:t>
            </a:r>
            <a:r>
              <a:rPr lang="ja-JP" altLang="en-US" sz="1000" kern="0" spc="-300" dirty="0">
                <a:latin typeface="Meiryo" panose="020B0604030504040204" pitchFamily="34" charset="-128"/>
                <a:ea typeface="Meiryo" panose="020B0604030504040204" pitchFamily="34" charset="-128"/>
              </a:rPr>
              <a:t>層</a:t>
            </a:r>
            <a:r>
              <a:rPr lang="ja-JP" altLang="en-US" sz="1000" kern="0" spc="-50" dirty="0">
                <a:latin typeface="Meiryo" panose="020B0604030504040204" pitchFamily="34" charset="-128"/>
                <a:ea typeface="Meiryo" panose="020B0604030504040204" pitchFamily="34" charset="-128"/>
              </a:rPr>
              <a:t>（</a:t>
            </a:r>
            <a:r>
              <a:rPr lang="en-US" altLang="ja-JP" sz="1000" kern="0" spc="-50" dirty="0">
                <a:latin typeface="Meiryo" panose="020B0604030504040204" pitchFamily="34" charset="-128"/>
                <a:ea typeface="Meiryo" panose="020B0604030504040204" pitchFamily="34" charset="-128"/>
              </a:rPr>
              <a:t>1</a:t>
            </a:r>
            <a:r>
              <a:rPr lang="ja-JP" altLang="en-US" sz="1000" kern="0" spc="-50" dirty="0">
                <a:latin typeface="Meiryo" panose="020B0604030504040204" pitchFamily="34" charset="-128"/>
                <a:ea typeface="Meiryo" panose="020B0604030504040204" pitchFamily="34" charset="-128"/>
              </a:rPr>
              <a:t>枚</a:t>
            </a:r>
            <a:r>
              <a:rPr lang="ja-JP" altLang="en-US" sz="1000" kern="0" spc="-30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ガラス」の組み合わせであることが原因とされています。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住宅の窓を高断熱の窓に改修することで</a:t>
            </a:r>
            <a:r>
              <a:rPr lang="ja-JP" altLang="en-US" sz="1000" kern="0" spc="-30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高い省エネ効果が期待できます。</a:t>
            </a:r>
          </a:p>
        </p:txBody>
      </p:sp>
      <p:sp>
        <p:nvSpPr>
          <p:cNvPr id="121" name="テキスト ボックス 120">
            <a:extLst>
              <a:ext uri="{FF2B5EF4-FFF2-40B4-BE49-F238E27FC236}">
                <a16:creationId xmlns:a16="http://schemas.microsoft.com/office/drawing/2014/main" id="{0BCD85E9-63A6-FA4C-B74C-D281B0D9C68D}"/>
              </a:ext>
            </a:extLst>
          </p:cNvPr>
          <p:cNvSpPr txBox="1"/>
          <p:nvPr/>
        </p:nvSpPr>
        <p:spPr>
          <a:xfrm>
            <a:off x="2240156" y="10142014"/>
            <a:ext cx="4794169" cy="207749"/>
          </a:xfrm>
          <a:prstGeom prst="rect">
            <a:avLst/>
          </a:prstGeom>
          <a:noFill/>
        </p:spPr>
        <p:txBody>
          <a:bodyPr wrap="square" rtlCol="0">
            <a:spAutoFit/>
          </a:bodyPr>
          <a:lstStyle/>
          <a:p>
            <a:r>
              <a:rPr lang="ja-JP" altLang="en-US" sz="750">
                <a:latin typeface="Meiryo" panose="020B0604030504040204" pitchFamily="34" charset="-128"/>
                <a:ea typeface="Meiryo" panose="020B0604030504040204" pitchFamily="34" charset="-128"/>
              </a:rPr>
              <a:t>参照：一般社団法人日本建材・住宅設備産業協会 </a:t>
            </a:r>
            <a:r>
              <a:rPr lang="en-US" altLang="ja-JP" sz="750" dirty="0">
                <a:latin typeface="Meiryo" panose="020B0604030504040204" pitchFamily="34" charset="-128"/>
                <a:ea typeface="Meiryo" panose="020B0604030504040204" pitchFamily="34" charset="-128"/>
              </a:rPr>
              <a:t>/ </a:t>
            </a:r>
            <a:r>
              <a:rPr lang="ja-JP" altLang="en-US" sz="750">
                <a:latin typeface="Meiryo" panose="020B0604030504040204" pitchFamily="34" charset="-128"/>
                <a:ea typeface="Meiryo" panose="020B0604030504040204" pitchFamily="34" charset="-128"/>
              </a:rPr>
              <a:t>平成</a:t>
            </a:r>
            <a:r>
              <a:rPr lang="en-US" altLang="ja-JP" sz="750" dirty="0">
                <a:latin typeface="Meiryo" panose="020B0604030504040204" pitchFamily="34" charset="-128"/>
                <a:ea typeface="Meiryo" panose="020B0604030504040204" pitchFamily="34" charset="-128"/>
              </a:rPr>
              <a:t>11</a:t>
            </a:r>
            <a:r>
              <a:rPr lang="ja-JP" altLang="en-US" sz="750">
                <a:latin typeface="Meiryo" panose="020B0604030504040204" pitchFamily="34" charset="-128"/>
                <a:ea typeface="Meiryo" panose="020B0604030504040204" pitchFamily="34" charset="-128"/>
              </a:rPr>
              <a:t>年省エネ基準レベルの断熱性能の住宅での試算例</a:t>
            </a:r>
            <a:endParaRPr lang="ja-JP" altLang="en-US" sz="750" dirty="0">
              <a:latin typeface="Meiryo" panose="020B0604030504040204" pitchFamily="34" charset="-128"/>
              <a:ea typeface="Meiryo" panose="020B0604030504040204" pitchFamily="34" charset="-128"/>
            </a:endParaRPr>
          </a:p>
        </p:txBody>
      </p:sp>
      <p:pic>
        <p:nvPicPr>
          <p:cNvPr id="130" name="図 129">
            <a:extLst>
              <a:ext uri="{FF2B5EF4-FFF2-40B4-BE49-F238E27FC236}">
                <a16:creationId xmlns:a16="http://schemas.microsoft.com/office/drawing/2014/main" id="{9133A00F-4502-774A-B8CF-FA2027AA3250}"/>
              </a:ext>
            </a:extLst>
          </p:cNvPr>
          <p:cNvPicPr>
            <a:picLocks noChangeAspect="1"/>
          </p:cNvPicPr>
          <p:nvPr/>
        </p:nvPicPr>
        <p:blipFill>
          <a:blip r:embed="rId14"/>
          <a:stretch>
            <a:fillRect/>
          </a:stretch>
        </p:blipFill>
        <p:spPr>
          <a:xfrm>
            <a:off x="6385392" y="-663464"/>
            <a:ext cx="1905000" cy="1863884"/>
          </a:xfrm>
          <a:prstGeom prst="rect">
            <a:avLst/>
          </a:prstGeom>
        </p:spPr>
      </p:pic>
      <p:pic>
        <p:nvPicPr>
          <p:cNvPr id="6" name="図 5">
            <a:extLst>
              <a:ext uri="{FF2B5EF4-FFF2-40B4-BE49-F238E27FC236}">
                <a16:creationId xmlns:a16="http://schemas.microsoft.com/office/drawing/2014/main" id="{5CC2F7AF-07D0-9B4B-BEBD-90BFE4B5BBA5}"/>
              </a:ext>
            </a:extLst>
          </p:cNvPr>
          <p:cNvPicPr>
            <a:picLocks noChangeAspect="1"/>
          </p:cNvPicPr>
          <p:nvPr/>
        </p:nvPicPr>
        <p:blipFill>
          <a:blip r:embed="rId15"/>
          <a:stretch>
            <a:fillRect/>
          </a:stretch>
        </p:blipFill>
        <p:spPr>
          <a:xfrm>
            <a:off x="3147564" y="7214356"/>
            <a:ext cx="3817650" cy="1350861"/>
          </a:xfrm>
          <a:prstGeom prst="rect">
            <a:avLst/>
          </a:prstGeom>
        </p:spPr>
      </p:pic>
      <p:pic>
        <p:nvPicPr>
          <p:cNvPr id="9" name="図 8">
            <a:extLst>
              <a:ext uri="{FF2B5EF4-FFF2-40B4-BE49-F238E27FC236}">
                <a16:creationId xmlns:a16="http://schemas.microsoft.com/office/drawing/2014/main" id="{B3CC656E-4D73-9C48-8529-5DDF7DBBE272}"/>
              </a:ext>
            </a:extLst>
          </p:cNvPr>
          <p:cNvPicPr>
            <a:picLocks noChangeAspect="1"/>
          </p:cNvPicPr>
          <p:nvPr/>
        </p:nvPicPr>
        <p:blipFill>
          <a:blip r:embed="rId16"/>
          <a:stretch>
            <a:fillRect/>
          </a:stretch>
        </p:blipFill>
        <p:spPr>
          <a:xfrm>
            <a:off x="3147564" y="8667617"/>
            <a:ext cx="3817650" cy="1350861"/>
          </a:xfrm>
          <a:prstGeom prst="rect">
            <a:avLst/>
          </a:prstGeom>
        </p:spPr>
      </p:pic>
      <p:pic>
        <p:nvPicPr>
          <p:cNvPr id="5" name="図 4">
            <a:extLst>
              <a:ext uri="{FF2B5EF4-FFF2-40B4-BE49-F238E27FC236}">
                <a16:creationId xmlns:a16="http://schemas.microsoft.com/office/drawing/2014/main" id="{86E32CDE-4EEA-614D-A613-E5DE10E5757A}"/>
              </a:ext>
            </a:extLst>
          </p:cNvPr>
          <p:cNvPicPr>
            <a:picLocks noChangeAspect="1"/>
          </p:cNvPicPr>
          <p:nvPr/>
        </p:nvPicPr>
        <p:blipFill rotWithShape="1">
          <a:blip r:embed="rId17"/>
          <a:srcRect l="11133" t="16770" r="8591" b="20246"/>
          <a:stretch/>
        </p:blipFill>
        <p:spPr>
          <a:xfrm>
            <a:off x="5456958" y="3031275"/>
            <a:ext cx="1405537" cy="843302"/>
          </a:xfrm>
          <a:prstGeom prst="rect">
            <a:avLst/>
          </a:prstGeom>
        </p:spPr>
      </p:pic>
      <p:pic>
        <p:nvPicPr>
          <p:cNvPr id="8" name="図 7">
            <a:extLst>
              <a:ext uri="{FF2B5EF4-FFF2-40B4-BE49-F238E27FC236}">
                <a16:creationId xmlns:a16="http://schemas.microsoft.com/office/drawing/2014/main" id="{F80CD2B4-62DA-434F-B56A-57E4119DB679}"/>
              </a:ext>
            </a:extLst>
          </p:cNvPr>
          <p:cNvPicPr>
            <a:picLocks noChangeAspect="1"/>
          </p:cNvPicPr>
          <p:nvPr/>
        </p:nvPicPr>
        <p:blipFill rotWithShape="1">
          <a:blip r:embed="rId18"/>
          <a:srcRect l="19717" t="17668" r="28665" b="23724"/>
          <a:stretch/>
        </p:blipFill>
        <p:spPr>
          <a:xfrm>
            <a:off x="4162005" y="3031274"/>
            <a:ext cx="670046" cy="843304"/>
          </a:xfrm>
          <a:prstGeom prst="rect">
            <a:avLst/>
          </a:prstGeom>
        </p:spPr>
      </p:pic>
      <p:pic>
        <p:nvPicPr>
          <p:cNvPr id="11" name="図 10">
            <a:extLst>
              <a:ext uri="{FF2B5EF4-FFF2-40B4-BE49-F238E27FC236}">
                <a16:creationId xmlns:a16="http://schemas.microsoft.com/office/drawing/2014/main" id="{BF9C1DBD-516B-F542-845E-1AE42BC279E9}"/>
              </a:ext>
            </a:extLst>
          </p:cNvPr>
          <p:cNvPicPr>
            <a:picLocks noChangeAspect="1"/>
          </p:cNvPicPr>
          <p:nvPr/>
        </p:nvPicPr>
        <p:blipFill rotWithShape="1">
          <a:blip r:embed="rId19"/>
          <a:srcRect l="21635" t="25785" r="26287" b="22338"/>
          <a:stretch/>
        </p:blipFill>
        <p:spPr>
          <a:xfrm>
            <a:off x="2283105" y="4337941"/>
            <a:ext cx="884947" cy="678256"/>
          </a:xfrm>
          <a:prstGeom prst="rect">
            <a:avLst/>
          </a:prstGeom>
        </p:spPr>
      </p:pic>
      <p:pic>
        <p:nvPicPr>
          <p:cNvPr id="13" name="図 12">
            <a:extLst>
              <a:ext uri="{FF2B5EF4-FFF2-40B4-BE49-F238E27FC236}">
                <a16:creationId xmlns:a16="http://schemas.microsoft.com/office/drawing/2014/main" id="{9001F5D9-F2D6-4F4B-A9B2-E4FB9797B2C7}"/>
              </a:ext>
            </a:extLst>
          </p:cNvPr>
          <p:cNvPicPr>
            <a:picLocks noChangeAspect="1"/>
          </p:cNvPicPr>
          <p:nvPr/>
        </p:nvPicPr>
        <p:blipFill rotWithShape="1">
          <a:blip r:embed="rId20"/>
          <a:srcRect l="18670" t="26234" r="21436" b="19949"/>
          <a:stretch/>
        </p:blipFill>
        <p:spPr>
          <a:xfrm>
            <a:off x="1112321" y="4337940"/>
            <a:ext cx="976431" cy="670919"/>
          </a:xfrm>
          <a:prstGeom prst="rect">
            <a:avLst/>
          </a:prstGeom>
        </p:spPr>
      </p:pic>
      <p:pic>
        <p:nvPicPr>
          <p:cNvPr id="27" name="図 26">
            <a:extLst>
              <a:ext uri="{FF2B5EF4-FFF2-40B4-BE49-F238E27FC236}">
                <a16:creationId xmlns:a16="http://schemas.microsoft.com/office/drawing/2014/main" id="{FEE2038B-42A9-AF4C-950B-7230AFB92D16}"/>
              </a:ext>
            </a:extLst>
          </p:cNvPr>
          <p:cNvPicPr>
            <a:picLocks noChangeAspect="1"/>
          </p:cNvPicPr>
          <p:nvPr/>
        </p:nvPicPr>
        <p:blipFill rotWithShape="1">
          <a:blip r:embed="rId21"/>
          <a:srcRect l="21896" t="17979" r="21151" b="13769"/>
          <a:stretch/>
        </p:blipFill>
        <p:spPr>
          <a:xfrm>
            <a:off x="616215" y="5322297"/>
            <a:ext cx="892958" cy="823346"/>
          </a:xfrm>
          <a:prstGeom prst="rect">
            <a:avLst/>
          </a:prstGeom>
        </p:spPr>
      </p:pic>
      <p:pic>
        <p:nvPicPr>
          <p:cNvPr id="30" name="図 29">
            <a:extLst>
              <a:ext uri="{FF2B5EF4-FFF2-40B4-BE49-F238E27FC236}">
                <a16:creationId xmlns:a16="http://schemas.microsoft.com/office/drawing/2014/main" id="{FDD177E0-A508-A848-B901-44482973CF9C}"/>
              </a:ext>
            </a:extLst>
          </p:cNvPr>
          <p:cNvPicPr>
            <a:picLocks noChangeAspect="1"/>
          </p:cNvPicPr>
          <p:nvPr/>
        </p:nvPicPr>
        <p:blipFill rotWithShape="1">
          <a:blip r:embed="rId22"/>
          <a:srcRect l="22962" r="21505"/>
          <a:stretch/>
        </p:blipFill>
        <p:spPr>
          <a:xfrm>
            <a:off x="2965837" y="5254433"/>
            <a:ext cx="630926" cy="874147"/>
          </a:xfrm>
          <a:prstGeom prst="rect">
            <a:avLst/>
          </a:prstGeom>
        </p:spPr>
      </p:pic>
      <p:pic>
        <p:nvPicPr>
          <p:cNvPr id="33" name="図 32">
            <a:extLst>
              <a:ext uri="{FF2B5EF4-FFF2-40B4-BE49-F238E27FC236}">
                <a16:creationId xmlns:a16="http://schemas.microsoft.com/office/drawing/2014/main" id="{9656377A-B40F-E640-A66B-F23D3F5B1803}"/>
              </a:ext>
            </a:extLst>
          </p:cNvPr>
          <p:cNvPicPr>
            <a:picLocks noChangeAspect="1"/>
          </p:cNvPicPr>
          <p:nvPr/>
        </p:nvPicPr>
        <p:blipFill rotWithShape="1">
          <a:blip r:embed="rId23"/>
          <a:srcRect l="21129" t="14248" r="19494" b="13577"/>
          <a:stretch/>
        </p:blipFill>
        <p:spPr>
          <a:xfrm>
            <a:off x="1760103" y="5337293"/>
            <a:ext cx="851267" cy="791288"/>
          </a:xfrm>
          <a:prstGeom prst="rect">
            <a:avLst/>
          </a:prstGeom>
        </p:spPr>
      </p:pic>
      <p:pic>
        <p:nvPicPr>
          <p:cNvPr id="20" name="グラフィックス 19">
            <a:extLst>
              <a:ext uri="{FF2B5EF4-FFF2-40B4-BE49-F238E27FC236}">
                <a16:creationId xmlns:a16="http://schemas.microsoft.com/office/drawing/2014/main" id="{F93DD453-BE6E-2583-A257-7CC34D9378A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011565" y="147793"/>
            <a:ext cx="1485900" cy="390525"/>
          </a:xfrm>
          <a:prstGeom prst="rect">
            <a:avLst/>
          </a:prstGeom>
        </p:spPr>
      </p:pic>
      <p:pic>
        <p:nvPicPr>
          <p:cNvPr id="24" name="グラフィックス 23">
            <a:extLst>
              <a:ext uri="{FF2B5EF4-FFF2-40B4-BE49-F238E27FC236}">
                <a16:creationId xmlns:a16="http://schemas.microsoft.com/office/drawing/2014/main" id="{24A0C324-8CDE-9281-AFD1-D3B3BF45CE1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949063" y="1272269"/>
            <a:ext cx="723900" cy="752475"/>
          </a:xfrm>
          <a:prstGeom prst="rect">
            <a:avLst/>
          </a:prstGeom>
        </p:spPr>
      </p:pic>
      <p:sp>
        <p:nvSpPr>
          <p:cNvPr id="3" name="テキスト ボックス 2">
            <a:extLst>
              <a:ext uri="{FF2B5EF4-FFF2-40B4-BE49-F238E27FC236}">
                <a16:creationId xmlns:a16="http://schemas.microsoft.com/office/drawing/2014/main" id="{D8C1E45D-B4D3-5F01-FE94-0A6F612F9DB8}"/>
              </a:ext>
            </a:extLst>
          </p:cNvPr>
          <p:cNvSpPr txBox="1"/>
          <p:nvPr/>
        </p:nvSpPr>
        <p:spPr>
          <a:xfrm>
            <a:off x="3971744" y="5126181"/>
            <a:ext cx="2329996" cy="1082604"/>
          </a:xfrm>
          <a:prstGeom prst="rect">
            <a:avLst/>
          </a:prstGeom>
          <a:noFill/>
        </p:spPr>
        <p:txBody>
          <a:bodyPr wrap="square" rtlCol="0">
            <a:spAutoFit/>
          </a:bodyPr>
          <a:lstStyle/>
          <a:p>
            <a:pPr algn="just">
              <a:lnSpc>
                <a:spcPct val="120000"/>
              </a:lnSpc>
            </a:pPr>
            <a:r>
              <a:rPr lang="ja-JP" altLang="en-US" sz="900" dirty="0">
                <a:latin typeface="Meiryo" panose="020B0604030504040204" pitchFamily="34" charset="-128"/>
                <a:ea typeface="Meiryo" panose="020B0604030504040204" pitchFamily="34" charset="-128"/>
              </a:rPr>
              <a:t>＜参考＞</a:t>
            </a:r>
            <a:endParaRPr lang="en-US" altLang="ja-JP" sz="900" dirty="0">
              <a:latin typeface="Meiryo" panose="020B0604030504040204" pitchFamily="34" charset="-128"/>
              <a:ea typeface="Meiryo" panose="020B0604030504040204" pitchFamily="34" charset="-128"/>
            </a:endParaRPr>
          </a:p>
          <a:p>
            <a:pPr algn="just">
              <a:lnSpc>
                <a:spcPct val="120000"/>
              </a:lnSpc>
            </a:pPr>
            <a:r>
              <a:rPr lang="ja-JP" altLang="en-US" sz="900" dirty="0">
                <a:latin typeface="Meiryo" panose="020B0604030504040204" pitchFamily="34" charset="-128"/>
                <a:ea typeface="Meiryo" panose="020B0604030504040204" pitchFamily="34" charset="-128"/>
              </a:rPr>
              <a:t>省エネ住宅で節約できる年間の光熱費、住宅の断熱化による健康への好影響</a:t>
            </a:r>
            <a:endParaRPr lang="en-US" altLang="ja-JP" sz="900" dirty="0">
              <a:latin typeface="Meiryo" panose="020B0604030504040204" pitchFamily="34" charset="-128"/>
              <a:ea typeface="Meiryo" panose="020B0604030504040204" pitchFamily="34" charset="-128"/>
            </a:endParaRPr>
          </a:p>
          <a:p>
            <a:pPr algn="just">
              <a:lnSpc>
                <a:spcPct val="120000"/>
              </a:lnSpc>
            </a:pPr>
            <a:endParaRPr lang="en-US" altLang="ja-JP" sz="900" dirty="0">
              <a:latin typeface="Meiryo" panose="020B0604030504040204" pitchFamily="34" charset="-128"/>
              <a:ea typeface="Meiryo" panose="020B0604030504040204" pitchFamily="34" charset="-128"/>
            </a:endParaRPr>
          </a:p>
          <a:p>
            <a:pPr algn="just">
              <a:lnSpc>
                <a:spcPct val="120000"/>
              </a:lnSpc>
            </a:pPr>
            <a:endParaRPr lang="en-US" altLang="ja-JP" sz="900" dirty="0">
              <a:latin typeface="Meiryo" panose="020B0604030504040204" pitchFamily="34" charset="-128"/>
              <a:ea typeface="Meiryo" panose="020B0604030504040204" pitchFamily="34" charset="-128"/>
            </a:endParaRPr>
          </a:p>
          <a:p>
            <a:pPr algn="just">
              <a:lnSpc>
                <a:spcPct val="120000"/>
              </a:lnSpc>
            </a:pPr>
            <a:r>
              <a:rPr lang="ja-JP" altLang="en-US" sz="900" dirty="0">
                <a:latin typeface="Meiryo" panose="020B0604030504040204" pitchFamily="34" charset="-128"/>
                <a:ea typeface="Meiryo" panose="020B0604030504040204" pitchFamily="34" charset="-128"/>
              </a:rPr>
              <a:t>省エネで健康・快適な住まいづくりを！</a:t>
            </a:r>
          </a:p>
        </p:txBody>
      </p:sp>
      <p:pic>
        <p:nvPicPr>
          <p:cNvPr id="14" name="図 13" descr="QR コード&#10;&#10;自動的に生成された説明">
            <a:extLst>
              <a:ext uri="{FF2B5EF4-FFF2-40B4-BE49-F238E27FC236}">
                <a16:creationId xmlns:a16="http://schemas.microsoft.com/office/drawing/2014/main" id="{D56C3480-3F25-8FA8-06DB-7EE1B76566AA}"/>
              </a:ext>
            </a:extLst>
          </p:cNvPr>
          <p:cNvPicPr>
            <a:picLocks noChangeAspect="1"/>
          </p:cNvPicPr>
          <p:nvPr/>
        </p:nvPicPr>
        <p:blipFill>
          <a:blip r:embed="rId28"/>
          <a:stretch>
            <a:fillRect/>
          </a:stretch>
        </p:blipFill>
        <p:spPr>
          <a:xfrm>
            <a:off x="6227947" y="5865920"/>
            <a:ext cx="492357" cy="492357"/>
          </a:xfrm>
          <a:prstGeom prst="rect">
            <a:avLst/>
          </a:prstGeom>
        </p:spPr>
      </p:pic>
      <p:sp>
        <p:nvSpPr>
          <p:cNvPr id="15" name="吹き出し: 四角形 81">
            <a:extLst>
              <a:ext uri="{FF2B5EF4-FFF2-40B4-BE49-F238E27FC236}">
                <a16:creationId xmlns:a16="http://schemas.microsoft.com/office/drawing/2014/main" id="{3FC5A450-060A-144A-E5FB-0D1BD059CAC3}"/>
              </a:ext>
            </a:extLst>
          </p:cNvPr>
          <p:cNvSpPr/>
          <p:nvPr/>
        </p:nvSpPr>
        <p:spPr>
          <a:xfrm>
            <a:off x="7970060" y="4490977"/>
            <a:ext cx="3974876" cy="2001662"/>
          </a:xfrm>
          <a:prstGeom prst="wedgeRectCallout">
            <a:avLst>
              <a:gd name="adj1" fmla="val -57447"/>
              <a:gd name="adj2" fmla="val 2026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＜参考＞</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省エネ住宅で節約できる年間の光熱費、住宅の断熱化による健康への好影響</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en-US" altLang="ja-JP" sz="1200" b="0" i="0" u="none" strike="noStrike" dirty="0">
                <a:effectLst/>
                <a:latin typeface="メイリオ" panose="020B0604030504040204" pitchFamily="50" charset="-128"/>
                <a:ea typeface="メイリオ" panose="020B0604030504040204" pitchFamily="50" charset="-128"/>
                <a:hlinkClick r:id="rId29"/>
              </a:rPr>
              <a:t>https://www.mlit.go.jp/jutakukentiku/house/content/001596205.pdf</a:t>
            </a:r>
            <a:endParaRPr lang="en-US" altLang="ja-JP" sz="1200" dirty="0">
              <a:solidFill>
                <a:schemeClr val="tx1"/>
              </a:solidFill>
              <a:latin typeface="メイリオ" panose="020B0604030504040204" pitchFamily="50" charset="-128"/>
              <a:ea typeface="メイリオ" panose="020B0604030504040204" pitchFamily="50" charset="-128"/>
            </a:endParaRPr>
          </a:p>
          <a:p>
            <a:pPr algn="just">
              <a:lnSpc>
                <a:spcPct val="120000"/>
              </a:lnSpc>
            </a:pP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省エネで健康・快適な住まいづくりを！</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en-US" altLang="ja-JP" sz="1200" dirty="0">
                <a:latin typeface="Meiryo" panose="020B0604030504040204" pitchFamily="34" charset="-128"/>
                <a:ea typeface="Meiryo" panose="020B0604030504040204" pitchFamily="34" charset="-128"/>
                <a:hlinkClick r:id="rId30"/>
              </a:rPr>
              <a:t>https://www.mlit.go.jp/common/001500201.pdf</a:t>
            </a:r>
            <a:endParaRPr lang="en-US" altLang="ja-JP" sz="1200" dirty="0">
              <a:latin typeface="Meiryo" panose="020B0604030504040204" pitchFamily="34" charset="-128"/>
              <a:ea typeface="Meiryo" panose="020B0604030504040204" pitchFamily="34" charset="-128"/>
            </a:endParaRPr>
          </a:p>
        </p:txBody>
      </p:sp>
      <p:pic>
        <p:nvPicPr>
          <p:cNvPr id="23" name="図 22" descr="QR コード&#10;&#10;自動的に生成された説明">
            <a:extLst>
              <a:ext uri="{FF2B5EF4-FFF2-40B4-BE49-F238E27FC236}">
                <a16:creationId xmlns:a16="http://schemas.microsoft.com/office/drawing/2014/main" id="{FB885339-D3AF-858F-88AD-0F889960305F}"/>
              </a:ext>
            </a:extLst>
          </p:cNvPr>
          <p:cNvPicPr>
            <a:picLocks noChangeAspect="1"/>
          </p:cNvPicPr>
          <p:nvPr/>
        </p:nvPicPr>
        <p:blipFill>
          <a:blip r:embed="rId31"/>
          <a:stretch>
            <a:fillRect/>
          </a:stretch>
        </p:blipFill>
        <p:spPr>
          <a:xfrm>
            <a:off x="6228764" y="5223520"/>
            <a:ext cx="492034" cy="492034"/>
          </a:xfrm>
          <a:prstGeom prst="rect">
            <a:avLst/>
          </a:prstGeom>
        </p:spPr>
      </p:pic>
    </p:spTree>
    <p:extLst>
      <p:ext uri="{BB962C8B-B14F-4D97-AF65-F5344CB8AC3E}">
        <p14:creationId xmlns:p14="http://schemas.microsoft.com/office/powerpoint/2010/main" val="31334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D6E94E9C-1C30-C24C-8AC5-32D303A5A16F}"/>
              </a:ext>
            </a:extLst>
          </p:cNvPr>
          <p:cNvPicPr>
            <a:picLocks noChangeAspect="1"/>
          </p:cNvPicPr>
          <p:nvPr/>
        </p:nvPicPr>
        <p:blipFill>
          <a:blip r:embed="rId4"/>
          <a:stretch>
            <a:fillRect/>
          </a:stretch>
        </p:blipFill>
        <p:spPr>
          <a:xfrm>
            <a:off x="284120" y="103309"/>
            <a:ext cx="3333844" cy="7478968"/>
          </a:xfrm>
          <a:prstGeom prst="rect">
            <a:avLst/>
          </a:prstGeom>
        </p:spPr>
      </p:pic>
      <p:pic>
        <p:nvPicPr>
          <p:cNvPr id="94" name="図 93">
            <a:extLst>
              <a:ext uri="{FF2B5EF4-FFF2-40B4-BE49-F238E27FC236}">
                <a16:creationId xmlns:a16="http://schemas.microsoft.com/office/drawing/2014/main" id="{B8D1F5A4-D8FA-E743-8E87-480CA90CA891}"/>
              </a:ext>
            </a:extLst>
          </p:cNvPr>
          <p:cNvPicPr>
            <a:picLocks noChangeAspect="1"/>
          </p:cNvPicPr>
          <p:nvPr/>
        </p:nvPicPr>
        <p:blipFill>
          <a:blip r:embed="rId5"/>
          <a:stretch>
            <a:fillRect/>
          </a:stretch>
        </p:blipFill>
        <p:spPr>
          <a:xfrm>
            <a:off x="451487" y="5118152"/>
            <a:ext cx="2055250" cy="304800"/>
          </a:xfrm>
          <a:prstGeom prst="rect">
            <a:avLst/>
          </a:prstGeom>
        </p:spPr>
      </p:pic>
      <p:pic>
        <p:nvPicPr>
          <p:cNvPr id="16" name="図 15">
            <a:extLst>
              <a:ext uri="{FF2B5EF4-FFF2-40B4-BE49-F238E27FC236}">
                <a16:creationId xmlns:a16="http://schemas.microsoft.com/office/drawing/2014/main" id="{F978705F-9B7D-0AED-497F-D385EB45806A}"/>
              </a:ext>
            </a:extLst>
          </p:cNvPr>
          <p:cNvPicPr>
            <a:picLocks noChangeAspect="1"/>
          </p:cNvPicPr>
          <p:nvPr/>
        </p:nvPicPr>
        <p:blipFill>
          <a:blip r:embed="rId5"/>
          <a:stretch>
            <a:fillRect/>
          </a:stretch>
        </p:blipFill>
        <p:spPr>
          <a:xfrm>
            <a:off x="451487" y="3090569"/>
            <a:ext cx="2055250" cy="304800"/>
          </a:xfrm>
          <a:prstGeom prst="rect">
            <a:avLst/>
          </a:prstGeom>
        </p:spPr>
      </p:pic>
      <p:pic>
        <p:nvPicPr>
          <p:cNvPr id="28" name="図 27">
            <a:extLst>
              <a:ext uri="{FF2B5EF4-FFF2-40B4-BE49-F238E27FC236}">
                <a16:creationId xmlns:a16="http://schemas.microsoft.com/office/drawing/2014/main" id="{62A64176-BE2C-9B49-AAF8-CEC6A80DBC6C}"/>
              </a:ext>
            </a:extLst>
          </p:cNvPr>
          <p:cNvPicPr>
            <a:picLocks noChangeAspect="1"/>
          </p:cNvPicPr>
          <p:nvPr/>
        </p:nvPicPr>
        <p:blipFill>
          <a:blip r:embed="rId6"/>
          <a:stretch>
            <a:fillRect/>
          </a:stretch>
        </p:blipFill>
        <p:spPr>
          <a:xfrm>
            <a:off x="3577488" y="9570511"/>
            <a:ext cx="3825466" cy="882486"/>
          </a:xfrm>
          <a:prstGeom prst="rect">
            <a:avLst/>
          </a:prstGeom>
        </p:spPr>
      </p:pic>
      <p:cxnSp>
        <p:nvCxnSpPr>
          <p:cNvPr id="178" name="直線コネクタ 177">
            <a:extLst>
              <a:ext uri="{FF2B5EF4-FFF2-40B4-BE49-F238E27FC236}">
                <a16:creationId xmlns:a16="http://schemas.microsoft.com/office/drawing/2014/main" id="{8D108C6A-6DAB-3048-AC5D-EC2431673807}"/>
              </a:ext>
            </a:extLst>
          </p:cNvPr>
          <p:cNvCxnSpPr>
            <a:cxnSpLocks/>
          </p:cNvCxnSpPr>
          <p:nvPr/>
        </p:nvCxnSpPr>
        <p:spPr>
          <a:xfrm>
            <a:off x="528796" y="9526713"/>
            <a:ext cx="7029142" cy="0"/>
          </a:xfrm>
          <a:prstGeom prst="line">
            <a:avLst/>
          </a:prstGeom>
          <a:ln w="25400">
            <a:solidFill>
              <a:srgbClr val="F25E64"/>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CDE9320C-3C7C-B943-9045-94A7D27D8BCB}"/>
              </a:ext>
            </a:extLst>
          </p:cNvPr>
          <p:cNvSpPr txBox="1"/>
          <p:nvPr/>
        </p:nvSpPr>
        <p:spPr>
          <a:xfrm>
            <a:off x="3656513" y="9863937"/>
            <a:ext cx="2577783" cy="507831"/>
          </a:xfrm>
          <a:prstGeom prst="rect">
            <a:avLst/>
          </a:prstGeom>
          <a:noFill/>
        </p:spPr>
        <p:txBody>
          <a:bodyPr wrap="square" rtlCol="0">
            <a:spAutoFit/>
          </a:bodyPr>
          <a:lstStyle/>
          <a:p>
            <a:pPr algn="just"/>
            <a:r>
              <a:rPr lang="ja-JP" altLang="en-US" sz="1200" b="1" dirty="0">
                <a:latin typeface="Meiryo" panose="020B0604030504040204" pitchFamily="34" charset="-128"/>
                <a:ea typeface="Meiryo" panose="020B0604030504040204" pitchFamily="34" charset="-128"/>
              </a:rPr>
              <a:t> </a:t>
            </a:r>
            <a:r>
              <a:rPr lang="en" altLang="ja-JP" sz="1600" b="1" dirty="0">
                <a:latin typeface="Meiryo" panose="020B0604030504040204" pitchFamily="34" charset="-128"/>
                <a:ea typeface="Meiryo" panose="020B0604030504040204" pitchFamily="34" charset="-128"/>
              </a:rPr>
              <a:t>TEL</a:t>
            </a:r>
            <a:r>
              <a:rPr lang="ja-JP" altLang="en-US" sz="1800" b="1" dirty="0">
                <a:latin typeface="Meiryo" panose="020B0604030504040204" pitchFamily="34" charset="-128"/>
                <a:ea typeface="Meiryo" panose="020B0604030504040204" pitchFamily="34" charset="-128"/>
              </a:rPr>
              <a:t> </a:t>
            </a:r>
            <a:r>
              <a:rPr lang="en-US" altLang="ja-JP" sz="1800" b="1" dirty="0">
                <a:solidFill>
                  <a:srgbClr val="FF0000"/>
                </a:solidFill>
                <a:latin typeface="Meiryo" panose="020B0604030504040204" pitchFamily="34" charset="-128"/>
                <a:ea typeface="Meiryo" panose="020B0604030504040204" pitchFamily="34" charset="-128"/>
              </a:rPr>
              <a:t>xxx</a:t>
            </a:r>
            <a:r>
              <a:rPr lang="en" altLang="ja-JP" sz="1800" b="1" dirty="0">
                <a:solidFill>
                  <a:srgbClr val="FF0000"/>
                </a:solidFill>
                <a:latin typeface="Meiryo" panose="020B0604030504040204" pitchFamily="34" charset="-128"/>
                <a:ea typeface="Meiryo" panose="020B0604030504040204" pitchFamily="34" charset="-128"/>
              </a:rPr>
              <a:t>-xxxx-xxxx</a:t>
            </a:r>
            <a:endParaRPr lang="en" altLang="ja-JP" sz="1400" b="1" dirty="0">
              <a:solidFill>
                <a:srgbClr val="FF0000"/>
              </a:solidFill>
              <a:latin typeface="Meiryo" panose="020B0604030504040204" pitchFamily="34" charset="-128"/>
              <a:ea typeface="Meiryo" panose="020B0604030504040204" pitchFamily="34" charset="-128"/>
            </a:endParaRPr>
          </a:p>
          <a:p>
            <a:pPr algn="just"/>
            <a:r>
              <a:rPr lang="ja-JP" altLang="en" sz="90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通話料が発生しますのでご注意ください）</a:t>
            </a:r>
          </a:p>
        </p:txBody>
      </p:sp>
      <p:sp>
        <p:nvSpPr>
          <p:cNvPr id="87" name="テキスト ボックス 86">
            <a:extLst>
              <a:ext uri="{FF2B5EF4-FFF2-40B4-BE49-F238E27FC236}">
                <a16:creationId xmlns:a16="http://schemas.microsoft.com/office/drawing/2014/main" id="{E2C7975F-2456-6D47-81A7-2D52CBFAD93A}"/>
              </a:ext>
            </a:extLst>
          </p:cNvPr>
          <p:cNvSpPr txBox="1"/>
          <p:nvPr/>
        </p:nvSpPr>
        <p:spPr>
          <a:xfrm>
            <a:off x="6413042" y="9956064"/>
            <a:ext cx="707001" cy="215444"/>
          </a:xfrm>
          <a:prstGeom prst="rect">
            <a:avLst/>
          </a:prstGeom>
          <a:noFill/>
        </p:spPr>
        <p:txBody>
          <a:bodyPr wrap="square" rtlCol="0">
            <a:spAutoFit/>
          </a:bodyPr>
          <a:lstStyle/>
          <a:p>
            <a:pPr algn="ctr"/>
            <a:r>
              <a:rPr lang="ja-JP" altLang="en-US" sz="800" b="1" dirty="0">
                <a:latin typeface="Meiryo" panose="020B0604030504040204" pitchFamily="34" charset="-128"/>
                <a:ea typeface="Meiryo" panose="020B0604030504040204" pitchFamily="34" charset="-128"/>
              </a:rPr>
              <a:t>受付時間</a:t>
            </a:r>
          </a:p>
        </p:txBody>
      </p:sp>
      <p:sp>
        <p:nvSpPr>
          <p:cNvPr id="89" name="テキスト ボックス 88">
            <a:extLst>
              <a:ext uri="{FF2B5EF4-FFF2-40B4-BE49-F238E27FC236}">
                <a16:creationId xmlns:a16="http://schemas.microsoft.com/office/drawing/2014/main" id="{C2C6FFE2-8C31-EE48-8BD4-C5D63F799915}"/>
              </a:ext>
            </a:extLst>
          </p:cNvPr>
          <p:cNvSpPr txBox="1"/>
          <p:nvPr/>
        </p:nvSpPr>
        <p:spPr>
          <a:xfrm>
            <a:off x="3696268" y="9650657"/>
            <a:ext cx="3621401" cy="261610"/>
          </a:xfrm>
          <a:prstGeom prst="rect">
            <a:avLst/>
          </a:prstGeom>
          <a:noFill/>
        </p:spPr>
        <p:txBody>
          <a:bodyPr wrap="square" rtlCol="0">
            <a:spAutoFit/>
          </a:bodyPr>
          <a:lstStyle/>
          <a:p>
            <a:r>
              <a:rPr lang="ja-JP" altLang="en-US" sz="1100" b="1" dirty="0">
                <a:solidFill>
                  <a:srgbClr val="FF0000"/>
                </a:solidFill>
                <a:latin typeface="メイリオ" panose="020B0604030504040204" pitchFamily="50" charset="-128"/>
                <a:ea typeface="メイリオ" panose="020B0604030504040204" pitchFamily="50" charset="-128"/>
              </a:rPr>
              <a:t>●●リフォーム株式会社</a:t>
            </a:r>
            <a:endParaRPr lang="ja-JP" altLang="en-US" sz="1100" b="1" dirty="0">
              <a:solidFill>
                <a:srgbClr val="FF0000"/>
              </a:solidFill>
              <a:latin typeface="Meiryo" panose="020B0604030504040204" pitchFamily="34" charset="-128"/>
              <a:ea typeface="Meiryo" panose="020B0604030504040204" pitchFamily="34" charset="-128"/>
            </a:endParaRPr>
          </a:p>
        </p:txBody>
      </p:sp>
      <p:pic>
        <p:nvPicPr>
          <p:cNvPr id="113" name="図 112">
            <a:extLst>
              <a:ext uri="{FF2B5EF4-FFF2-40B4-BE49-F238E27FC236}">
                <a16:creationId xmlns:a16="http://schemas.microsoft.com/office/drawing/2014/main" id="{3773AF3F-9E64-F84F-9E22-A9FB70656637}"/>
              </a:ext>
            </a:extLst>
          </p:cNvPr>
          <p:cNvPicPr>
            <a:picLocks noChangeAspect="1"/>
          </p:cNvPicPr>
          <p:nvPr/>
        </p:nvPicPr>
        <p:blipFill>
          <a:blip r:embed="rId7"/>
          <a:stretch>
            <a:fillRect/>
          </a:stretch>
        </p:blipFill>
        <p:spPr>
          <a:xfrm>
            <a:off x="3640740" y="71505"/>
            <a:ext cx="3762214" cy="7499008"/>
          </a:xfrm>
          <a:prstGeom prst="rect">
            <a:avLst/>
          </a:prstGeom>
        </p:spPr>
      </p:pic>
      <p:pic>
        <p:nvPicPr>
          <p:cNvPr id="115" name="図 114">
            <a:extLst>
              <a:ext uri="{FF2B5EF4-FFF2-40B4-BE49-F238E27FC236}">
                <a16:creationId xmlns:a16="http://schemas.microsoft.com/office/drawing/2014/main" id="{DDB5C1F2-457D-9C46-94D5-0E8DC5ADE867}"/>
              </a:ext>
            </a:extLst>
          </p:cNvPr>
          <p:cNvPicPr>
            <a:picLocks noChangeAspect="1"/>
          </p:cNvPicPr>
          <p:nvPr/>
        </p:nvPicPr>
        <p:blipFill>
          <a:blip r:embed="rId8"/>
          <a:stretch>
            <a:fillRect/>
          </a:stretch>
        </p:blipFill>
        <p:spPr>
          <a:xfrm>
            <a:off x="401605" y="487193"/>
            <a:ext cx="3049239" cy="2609941"/>
          </a:xfrm>
          <a:prstGeom prst="rect">
            <a:avLst/>
          </a:prstGeom>
        </p:spPr>
      </p:pic>
      <p:sp>
        <p:nvSpPr>
          <p:cNvPr id="116" name="字幕 2">
            <a:extLst>
              <a:ext uri="{FF2B5EF4-FFF2-40B4-BE49-F238E27FC236}">
                <a16:creationId xmlns:a16="http://schemas.microsoft.com/office/drawing/2014/main" id="{AFCDE0D7-9775-FE44-A82F-3FBD6631B81C}"/>
              </a:ext>
            </a:extLst>
          </p:cNvPr>
          <p:cNvSpPr txBox="1">
            <a:spLocks/>
          </p:cNvSpPr>
          <p:nvPr/>
        </p:nvSpPr>
        <p:spPr>
          <a:xfrm>
            <a:off x="699627" y="232923"/>
            <a:ext cx="1046807" cy="255588"/>
          </a:xfrm>
          <a:prstGeom prst="rect">
            <a:avLst/>
          </a:prstGeom>
        </p:spPr>
        <p:txBody>
          <a:bodyPr vert="horz" lIns="98694" tIns="49347" rIns="98694" bIns="49347"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a:solidFill>
                  <a:schemeClr val="bg1"/>
                </a:solidFill>
                <a:latin typeface="Meiryo" panose="020B0604030504040204" pitchFamily="34" charset="-128"/>
                <a:ea typeface="Meiryo" panose="020B0604030504040204" pitchFamily="34" charset="-128"/>
              </a:rPr>
              <a:t>改修の効果</a:t>
            </a:r>
          </a:p>
        </p:txBody>
      </p:sp>
      <p:sp>
        <p:nvSpPr>
          <p:cNvPr id="117" name="テキスト ボックス 116">
            <a:extLst>
              <a:ext uri="{FF2B5EF4-FFF2-40B4-BE49-F238E27FC236}">
                <a16:creationId xmlns:a16="http://schemas.microsoft.com/office/drawing/2014/main" id="{3B85902B-4929-3A49-B29A-23473638470D}"/>
              </a:ext>
            </a:extLst>
          </p:cNvPr>
          <p:cNvSpPr txBox="1"/>
          <p:nvPr/>
        </p:nvSpPr>
        <p:spPr>
          <a:xfrm>
            <a:off x="473828" y="574797"/>
            <a:ext cx="2836650" cy="1542730"/>
          </a:xfrm>
          <a:prstGeom prst="rect">
            <a:avLst/>
          </a:prstGeom>
          <a:noFill/>
        </p:spPr>
        <p:txBody>
          <a:bodyPr wrap="square" rtlCol="0">
            <a:spAutoFit/>
          </a:bodyPr>
          <a:lstStyle>
            <a:defPPr>
              <a:defRPr lang="ja-JP"/>
            </a:defPPr>
            <a:lvl1pPr algn="just">
              <a:defRPr sz="971">
                <a:latin typeface="Meiryo" panose="020B0604030504040204" pitchFamily="34" charset="-128"/>
                <a:ea typeface="Meiryo" panose="020B0604030504040204" pitchFamily="34" charset="-128"/>
              </a:defRPr>
            </a:lvl1pPr>
          </a:lstStyle>
          <a:p>
            <a:r>
              <a:rPr lang="ja-JP" altLang="en-US" sz="1200" dirty="0"/>
              <a:t>あなたの窓の改修前</a:t>
            </a:r>
            <a:r>
              <a:rPr lang="ja-JP" altLang="en-US" dirty="0"/>
              <a:t>の窓の熱貫流率は</a:t>
            </a:r>
            <a:endParaRPr lang="en-US" altLang="ja-JP" dirty="0"/>
          </a:p>
          <a:p>
            <a:endParaRPr lang="en-US" altLang="ja-JP" dirty="0"/>
          </a:p>
          <a:p>
            <a:r>
              <a:rPr lang="ja-JP" altLang="en-US" dirty="0"/>
              <a:t>　　　　　　　　　　　</a:t>
            </a:r>
            <a:r>
              <a:rPr lang="ja-JP" altLang="en-US" b="1" dirty="0"/>
              <a:t>（</a:t>
            </a:r>
            <a:r>
              <a:rPr lang="en" altLang="ja-JP" b="1" dirty="0"/>
              <a:t>W/m</a:t>
            </a:r>
            <a:r>
              <a:rPr lang="en" altLang="ja-JP" sz="970" b="1" baseline="30000" dirty="0"/>
              <a:t>2</a:t>
            </a:r>
            <a:r>
              <a:rPr lang="ja-JP" altLang="en-US" sz="970" b="1" dirty="0"/>
              <a:t>・</a:t>
            </a:r>
            <a:r>
              <a:rPr lang="en" altLang="ja-JP" b="1" dirty="0"/>
              <a:t>K</a:t>
            </a:r>
            <a:r>
              <a:rPr lang="ja-JP" altLang="en" b="1" dirty="0"/>
              <a:t>）</a:t>
            </a:r>
            <a:r>
              <a:rPr lang="en-US" altLang="ja-JP" b="1" dirty="0"/>
              <a:t> </a:t>
            </a:r>
            <a:r>
              <a:rPr lang="ja-JP" altLang="en-US" dirty="0"/>
              <a:t>ですが</a:t>
            </a:r>
            <a:endParaRPr lang="en-US" altLang="ja-JP" dirty="0"/>
          </a:p>
          <a:p>
            <a:endParaRPr lang="en-US" altLang="ja-JP" dirty="0"/>
          </a:p>
          <a:p>
            <a:r>
              <a:rPr lang="ja-JP" altLang="en-US" sz="1200" dirty="0"/>
              <a:t>改修後</a:t>
            </a:r>
            <a:r>
              <a:rPr lang="ja-JP" altLang="en-US" dirty="0"/>
              <a:t>の窓の熱貫流率は</a:t>
            </a:r>
            <a:endParaRPr lang="en-US" altLang="ja-JP" dirty="0"/>
          </a:p>
          <a:p>
            <a:endParaRPr lang="en-US" altLang="ja-JP" dirty="0"/>
          </a:p>
          <a:p>
            <a:r>
              <a:rPr lang="ja-JP" altLang="en-US" dirty="0"/>
              <a:t>　　　　　　　　　　　</a:t>
            </a:r>
            <a:r>
              <a:rPr lang="ja-JP" altLang="en-US" b="1" dirty="0"/>
              <a:t>（</a:t>
            </a:r>
            <a:r>
              <a:rPr lang="en" altLang="ja-JP" b="1" dirty="0"/>
              <a:t>W/m</a:t>
            </a:r>
            <a:r>
              <a:rPr lang="en" altLang="ja-JP" sz="970" b="1" baseline="30000" dirty="0"/>
              <a:t>2</a:t>
            </a:r>
            <a:r>
              <a:rPr lang="ja-JP" altLang="en-US" sz="970" b="1" dirty="0"/>
              <a:t>・</a:t>
            </a:r>
            <a:r>
              <a:rPr lang="en" altLang="ja-JP" b="1" dirty="0"/>
              <a:t>K</a:t>
            </a:r>
            <a:r>
              <a:rPr lang="ja-JP" altLang="en" b="1" dirty="0"/>
              <a:t>）</a:t>
            </a:r>
            <a:r>
              <a:rPr lang="ja-JP" altLang="en-US" dirty="0"/>
              <a:t>　</a:t>
            </a:r>
            <a:endParaRPr lang="en-US" altLang="ja-JP" dirty="0"/>
          </a:p>
          <a:p>
            <a:endParaRPr lang="en-US" altLang="ja-JP" dirty="0"/>
          </a:p>
          <a:p>
            <a:pPr algn="r"/>
            <a:r>
              <a:rPr lang="ja-JP" altLang="en-US" sz="1200" dirty="0"/>
              <a:t>まで向上します</a:t>
            </a:r>
            <a:r>
              <a:rPr lang="en-US" altLang="ja-JP" sz="1200" dirty="0"/>
              <a:t>!!</a:t>
            </a:r>
            <a:endParaRPr lang="ja-JP" altLang="en-US" sz="1200" dirty="0"/>
          </a:p>
        </p:txBody>
      </p:sp>
      <p:sp>
        <p:nvSpPr>
          <p:cNvPr id="122" name="字幕 2">
            <a:extLst>
              <a:ext uri="{FF2B5EF4-FFF2-40B4-BE49-F238E27FC236}">
                <a16:creationId xmlns:a16="http://schemas.microsoft.com/office/drawing/2014/main" id="{72BA91DB-25C7-1C44-8312-E0C499732239}"/>
              </a:ext>
            </a:extLst>
          </p:cNvPr>
          <p:cNvSpPr txBox="1">
            <a:spLocks/>
          </p:cNvSpPr>
          <p:nvPr/>
        </p:nvSpPr>
        <p:spPr>
          <a:xfrm>
            <a:off x="3909011" y="544346"/>
            <a:ext cx="3124199" cy="392448"/>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 altLang="ja-JP" sz="1511" b="1" dirty="0">
                <a:solidFill>
                  <a:srgbClr val="F25E64"/>
                </a:solidFill>
                <a:latin typeface="Meiryo" panose="020B0604030504040204" pitchFamily="34" charset="-128"/>
                <a:ea typeface="Meiryo" panose="020B0604030504040204" pitchFamily="34" charset="-128"/>
              </a:rPr>
              <a:t>Low-E</a:t>
            </a:r>
            <a:r>
              <a:rPr lang="ja-JP" altLang="en-US" sz="1511" b="1" dirty="0">
                <a:solidFill>
                  <a:srgbClr val="F25E64"/>
                </a:solidFill>
                <a:latin typeface="Meiryo" panose="020B0604030504040204" pitchFamily="34" charset="-128"/>
                <a:ea typeface="Meiryo" panose="020B0604030504040204" pitchFamily="34" charset="-128"/>
              </a:rPr>
              <a:t>複層ガラス</a:t>
            </a:r>
            <a:r>
              <a:rPr lang="ja-JP" altLang="en-US" sz="1295" b="1" dirty="0">
                <a:solidFill>
                  <a:srgbClr val="F25E64"/>
                </a:solidFill>
                <a:latin typeface="Meiryo" panose="020B0604030504040204" pitchFamily="34" charset="-128"/>
                <a:ea typeface="Meiryo" panose="020B0604030504040204" pitchFamily="34" charset="-128"/>
              </a:rPr>
              <a:t>の場合の使い方</a:t>
            </a:r>
          </a:p>
        </p:txBody>
      </p:sp>
      <p:sp>
        <p:nvSpPr>
          <p:cNvPr id="126" name="テキスト ボックス 125">
            <a:extLst>
              <a:ext uri="{FF2B5EF4-FFF2-40B4-BE49-F238E27FC236}">
                <a16:creationId xmlns:a16="http://schemas.microsoft.com/office/drawing/2014/main" id="{E233540D-823B-6541-8FE9-AC091E708FA9}"/>
              </a:ext>
            </a:extLst>
          </p:cNvPr>
          <p:cNvSpPr txBox="1"/>
          <p:nvPr/>
        </p:nvSpPr>
        <p:spPr>
          <a:xfrm>
            <a:off x="3841462" y="914459"/>
            <a:ext cx="3402417" cy="391133"/>
          </a:xfrm>
          <a:prstGeom prst="rect">
            <a:avLst/>
          </a:prstGeom>
          <a:noFill/>
        </p:spPr>
        <p:txBody>
          <a:bodyPr wrap="square" rtlCol="0">
            <a:spAutoFit/>
          </a:bodyPr>
          <a:lstStyle/>
          <a:p>
            <a:pPr>
              <a:spcAft>
                <a:spcPts val="1079"/>
              </a:spcAft>
            </a:pPr>
            <a:r>
              <a:rPr lang="en" altLang="ja-JP" sz="971" kern="800" dirty="0">
                <a:latin typeface="Meiryo" panose="020B0604030504040204" pitchFamily="34" charset="-128"/>
                <a:ea typeface="Meiryo" panose="020B0604030504040204" pitchFamily="34" charset="-128"/>
              </a:rPr>
              <a:t>Low-E</a:t>
            </a:r>
            <a:r>
              <a:rPr lang="ja-JP" altLang="en-US" sz="971" kern="800" dirty="0">
                <a:latin typeface="Meiryo" panose="020B0604030504040204" pitchFamily="34" charset="-128"/>
                <a:ea typeface="Meiryo" panose="020B0604030504040204" pitchFamily="34" charset="-128"/>
              </a:rPr>
              <a:t>複層ガラスは二つのタイプを条件に合わせて使い分けることで</a:t>
            </a:r>
            <a:r>
              <a:rPr lang="ja-JP" altLang="en-US" sz="971" kern="800" spc="-150" dirty="0">
                <a:latin typeface="Meiryo" panose="020B0604030504040204" pitchFamily="34" charset="-128"/>
                <a:ea typeface="Meiryo" panose="020B0604030504040204" pitchFamily="34" charset="-128"/>
              </a:rPr>
              <a:t>、</a:t>
            </a:r>
            <a:r>
              <a:rPr lang="ja-JP" altLang="en-US" sz="971" kern="800" dirty="0">
                <a:latin typeface="Meiryo" panose="020B0604030504040204" pitchFamily="34" charset="-128"/>
                <a:ea typeface="Meiryo" panose="020B0604030504040204" pitchFamily="34" charset="-128"/>
              </a:rPr>
              <a:t>更に大きな省エネ効果を発揮できます。</a:t>
            </a:r>
          </a:p>
        </p:txBody>
      </p:sp>
      <p:sp>
        <p:nvSpPr>
          <p:cNvPr id="127" name="テキスト ボックス 126">
            <a:extLst>
              <a:ext uri="{FF2B5EF4-FFF2-40B4-BE49-F238E27FC236}">
                <a16:creationId xmlns:a16="http://schemas.microsoft.com/office/drawing/2014/main" id="{D30B2170-F1F6-5D4D-A321-0A6CA34D72C9}"/>
              </a:ext>
            </a:extLst>
          </p:cNvPr>
          <p:cNvSpPr txBox="1"/>
          <p:nvPr/>
        </p:nvSpPr>
        <p:spPr>
          <a:xfrm>
            <a:off x="3812481" y="3704525"/>
            <a:ext cx="3240989" cy="988732"/>
          </a:xfrm>
          <a:prstGeom prst="rect">
            <a:avLst/>
          </a:prstGeom>
          <a:noFill/>
        </p:spPr>
        <p:txBody>
          <a:bodyPr wrap="square" rtlCol="0">
            <a:spAutoFit/>
          </a:bodyPr>
          <a:lstStyle/>
          <a:p>
            <a:pPr algn="just"/>
            <a:r>
              <a:rPr lang="ja-JP" altLang="en-US" sz="971" dirty="0">
                <a:latin typeface="Meiryo" panose="020B0604030504040204" pitchFamily="34" charset="-128"/>
                <a:ea typeface="Meiryo" panose="020B0604030504040204" pitchFamily="34" charset="-128"/>
              </a:rPr>
              <a:t>日差しをほどよく取り入れ</a:t>
            </a:r>
            <a:r>
              <a:rPr lang="ja-JP" altLang="en-US" sz="971" spc="-150" dirty="0">
                <a:latin typeface="Meiryo" panose="020B0604030504040204" pitchFamily="34" charset="-128"/>
                <a:ea typeface="Meiryo" panose="020B0604030504040204" pitchFamily="34" charset="-128"/>
              </a:rPr>
              <a:t>る</a:t>
            </a:r>
            <a:r>
              <a:rPr lang="ja-JP" altLang="en-US" sz="971" dirty="0">
                <a:latin typeface="Meiryo" panose="020B0604030504040204" pitchFamily="34" charset="-128"/>
                <a:ea typeface="Meiryo" panose="020B0604030504040204" pitchFamily="34" charset="-128"/>
              </a:rPr>
              <a:t>「</a:t>
            </a:r>
            <a:r>
              <a:rPr lang="ja-JP" altLang="en-US" sz="971" b="1" dirty="0">
                <a:latin typeface="Meiryo" panose="020B0604030504040204" pitchFamily="34" charset="-128"/>
                <a:ea typeface="Meiryo" panose="020B0604030504040204" pitchFamily="34" charset="-128"/>
              </a:rPr>
              <a:t>日射取得型</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は</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冬の低い位置の太陽から日差しを取り入れて室内を温めることができます</a:t>
            </a:r>
            <a:r>
              <a:rPr lang="ja-JP" altLang="en-US" sz="971" spc="-150" dirty="0">
                <a:latin typeface="Meiryo" panose="020B0604030504040204" pitchFamily="34" charset="-128"/>
                <a:ea typeface="Meiryo" panose="020B0604030504040204" pitchFamily="34" charset="-128"/>
              </a:rPr>
              <a:t>。</a:t>
            </a:r>
            <a:endParaRPr lang="en-US" altLang="ja-JP" sz="971" spc="-150" dirty="0">
              <a:latin typeface="Meiryo" panose="020B0604030504040204" pitchFamily="34" charset="-128"/>
              <a:ea typeface="Meiryo" panose="020B0604030504040204" pitchFamily="34" charset="-128"/>
            </a:endParaRPr>
          </a:p>
          <a:p>
            <a:pPr algn="just"/>
            <a:r>
              <a:rPr lang="ja-JP" altLang="en-US" sz="971" dirty="0">
                <a:latin typeface="Meiryo" panose="020B0604030504040204" pitchFamily="34" charset="-128"/>
                <a:ea typeface="Meiryo" panose="020B0604030504040204" pitchFamily="34" charset="-128"/>
              </a:rPr>
              <a:t>太陽の高度が高くなる夏に日差しの量が多すぎる場合には、軒やひさしをつけることで</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太陽の直射日光を防ぐこともできます。</a:t>
            </a:r>
          </a:p>
        </p:txBody>
      </p:sp>
      <p:sp>
        <p:nvSpPr>
          <p:cNvPr id="135" name="正方形/長方形 134">
            <a:extLst>
              <a:ext uri="{FF2B5EF4-FFF2-40B4-BE49-F238E27FC236}">
                <a16:creationId xmlns:a16="http://schemas.microsoft.com/office/drawing/2014/main" id="{CDA487DB-96A0-D94C-9711-68B850723730}"/>
              </a:ext>
            </a:extLst>
          </p:cNvPr>
          <p:cNvSpPr/>
          <p:nvPr/>
        </p:nvSpPr>
        <p:spPr>
          <a:xfrm>
            <a:off x="4015413" y="2557080"/>
            <a:ext cx="945455" cy="230832"/>
          </a:xfrm>
          <a:prstGeom prst="rect">
            <a:avLst/>
          </a:prstGeom>
        </p:spPr>
        <p:txBody>
          <a:bodyPr wrap="square">
            <a:spAutoFit/>
          </a:bodyPr>
          <a:lstStyle/>
          <a:p>
            <a:pPr algn="r"/>
            <a:r>
              <a:rPr lang="ja-JP" altLang="en-US" sz="900" b="1" dirty="0">
                <a:latin typeface="Meiryo" panose="020B0604030504040204" pitchFamily="34" charset="-128"/>
                <a:ea typeface="Meiryo" panose="020B0604030504040204" pitchFamily="34" charset="-128"/>
              </a:rPr>
              <a:t>の窓には</a:t>
            </a:r>
          </a:p>
        </p:txBody>
      </p:sp>
      <p:sp>
        <p:nvSpPr>
          <p:cNvPr id="137" name="正方形/長方形 136">
            <a:extLst>
              <a:ext uri="{FF2B5EF4-FFF2-40B4-BE49-F238E27FC236}">
                <a16:creationId xmlns:a16="http://schemas.microsoft.com/office/drawing/2014/main" id="{7527BC0D-4ED1-554A-8B89-356F23CBB710}"/>
              </a:ext>
            </a:extLst>
          </p:cNvPr>
          <p:cNvSpPr/>
          <p:nvPr/>
        </p:nvSpPr>
        <p:spPr>
          <a:xfrm>
            <a:off x="429269" y="3126224"/>
            <a:ext cx="2260723" cy="276999"/>
          </a:xfrm>
          <a:prstGeom prst="rect">
            <a:avLst/>
          </a:prstGeom>
        </p:spPr>
        <p:txBody>
          <a:bodyPr wrap="square">
            <a:spAutoFit/>
          </a:bodyPr>
          <a:lstStyle/>
          <a:p>
            <a:r>
              <a:rPr lang="ja-JP" altLang="en-US" sz="1200" b="1" dirty="0">
                <a:solidFill>
                  <a:srgbClr val="F25E64"/>
                </a:solidFill>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改修前</a:t>
            </a:r>
            <a:r>
              <a:rPr lang="ja-JP" altLang="en-US" sz="1000" b="1" dirty="0">
                <a:latin typeface="Meiryo" panose="020B0604030504040204" pitchFamily="34" charset="-128"/>
                <a:ea typeface="Meiryo" panose="020B0604030504040204" pitchFamily="34" charset="-128"/>
              </a:rPr>
              <a:t>の窓（</a:t>
            </a:r>
            <a:r>
              <a:rPr lang="ja-JP" altLang="en-US" sz="1000" b="1" dirty="0">
                <a:solidFill>
                  <a:srgbClr val="FF0000"/>
                </a:solidFill>
                <a:latin typeface="Meiryo" panose="020B0604030504040204" pitchFamily="34" charset="-128"/>
                <a:ea typeface="Meiryo" panose="020B0604030504040204" pitchFamily="34" charset="-128"/>
              </a:rPr>
              <a:t>アルミ＋単板</a:t>
            </a:r>
            <a:r>
              <a:rPr lang="ja-JP" altLang="en-US" sz="1000" b="1" dirty="0">
                <a:latin typeface="Meiryo" panose="020B0604030504040204" pitchFamily="34" charset="-128"/>
                <a:ea typeface="Meiryo" panose="020B0604030504040204" pitchFamily="34" charset="-128"/>
              </a:rPr>
              <a:t>）</a:t>
            </a:r>
          </a:p>
        </p:txBody>
      </p:sp>
      <p:sp>
        <p:nvSpPr>
          <p:cNvPr id="138" name="正方形/長方形 137">
            <a:extLst>
              <a:ext uri="{FF2B5EF4-FFF2-40B4-BE49-F238E27FC236}">
                <a16:creationId xmlns:a16="http://schemas.microsoft.com/office/drawing/2014/main" id="{A833281C-779E-6549-BE9C-6FB6DDFE57BA}"/>
              </a:ext>
            </a:extLst>
          </p:cNvPr>
          <p:cNvSpPr/>
          <p:nvPr/>
        </p:nvSpPr>
        <p:spPr>
          <a:xfrm>
            <a:off x="575279" y="4498187"/>
            <a:ext cx="2383987" cy="215444"/>
          </a:xfrm>
          <a:prstGeom prst="rect">
            <a:avLst/>
          </a:prstGeom>
        </p:spPr>
        <p:txBody>
          <a:bodyPr wrap="none">
            <a:spAutoFit/>
          </a:bodyPr>
          <a:lstStyle/>
          <a:p>
            <a:pPr algn="ctr"/>
            <a:r>
              <a:rPr lang="ja-JP" altLang="en-US" sz="800" dirty="0">
                <a:latin typeface="Meiryo" panose="020B0604030504040204" pitchFamily="34" charset="-128"/>
                <a:ea typeface="Meiryo" panose="020B0604030504040204" pitchFamily="34" charset="-128"/>
              </a:rPr>
              <a:t>熱貫流率 　　　　　　　　　　　</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W/m</a:t>
            </a:r>
            <a:r>
              <a:rPr lang="en" altLang="ja-JP" sz="750" baseline="30000" dirty="0">
                <a:latin typeface="Meiryo" panose="020B0604030504040204" pitchFamily="34" charset="-128"/>
                <a:ea typeface="Meiryo" panose="020B0604030504040204" pitchFamily="34" charset="-128"/>
              </a:rPr>
              <a:t>2</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K</a:t>
            </a:r>
            <a:r>
              <a:rPr lang="ja-JP" altLang="en" sz="750" dirty="0">
                <a:latin typeface="Meiryo" panose="020B0604030504040204" pitchFamily="34" charset="-128"/>
                <a:ea typeface="Meiryo" panose="020B0604030504040204" pitchFamily="34" charset="-128"/>
              </a:rPr>
              <a:t>）</a:t>
            </a:r>
            <a:endParaRPr lang="ja-JP" altLang="en-US" sz="750" dirty="0">
              <a:latin typeface="Meiryo" panose="020B0604030504040204" pitchFamily="34" charset="-128"/>
              <a:ea typeface="Meiryo" panose="020B0604030504040204" pitchFamily="34" charset="-128"/>
            </a:endParaRPr>
          </a:p>
        </p:txBody>
      </p:sp>
      <p:sp>
        <p:nvSpPr>
          <p:cNvPr id="139" name="下矢印 138">
            <a:extLst>
              <a:ext uri="{FF2B5EF4-FFF2-40B4-BE49-F238E27FC236}">
                <a16:creationId xmlns:a16="http://schemas.microsoft.com/office/drawing/2014/main" id="{C6958B98-7A0C-664C-AD3F-E831D37D561B}"/>
              </a:ext>
            </a:extLst>
          </p:cNvPr>
          <p:cNvSpPr/>
          <p:nvPr/>
        </p:nvSpPr>
        <p:spPr>
          <a:xfrm>
            <a:off x="1610780" y="4811084"/>
            <a:ext cx="245948" cy="244403"/>
          </a:xfrm>
          <a:prstGeom prst="downArrow">
            <a:avLst/>
          </a:prstGeom>
          <a:solidFill>
            <a:srgbClr val="F25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panose="020B0604030504040204" pitchFamily="34" charset="-128"/>
              <a:ea typeface="Meiryo" panose="020B0604030504040204" pitchFamily="34" charset="-128"/>
            </a:endParaRPr>
          </a:p>
        </p:txBody>
      </p:sp>
      <p:sp>
        <p:nvSpPr>
          <p:cNvPr id="140" name="正方形/長方形 139">
            <a:extLst>
              <a:ext uri="{FF2B5EF4-FFF2-40B4-BE49-F238E27FC236}">
                <a16:creationId xmlns:a16="http://schemas.microsoft.com/office/drawing/2014/main" id="{FB444598-63C0-8C40-B38F-7F4F39806D48}"/>
              </a:ext>
            </a:extLst>
          </p:cNvPr>
          <p:cNvSpPr/>
          <p:nvPr/>
        </p:nvSpPr>
        <p:spPr>
          <a:xfrm>
            <a:off x="1818006" y="4791285"/>
            <a:ext cx="441147" cy="246221"/>
          </a:xfrm>
          <a:prstGeom prst="rect">
            <a:avLst/>
          </a:prstGeom>
        </p:spPr>
        <p:txBody>
          <a:bodyPr wrap="none">
            <a:spAutoFit/>
          </a:bodyPr>
          <a:lstStyle/>
          <a:p>
            <a:pPr algn="ctr"/>
            <a:r>
              <a:rPr lang="ja-JP" altLang="en-US" sz="1000" b="1">
                <a:solidFill>
                  <a:srgbClr val="F25E64"/>
                </a:solidFill>
                <a:latin typeface="Meiryo" panose="020B0604030504040204" pitchFamily="34" charset="-128"/>
                <a:ea typeface="Meiryo" panose="020B0604030504040204" pitchFamily="34" charset="-128"/>
              </a:rPr>
              <a:t>交換</a:t>
            </a:r>
          </a:p>
        </p:txBody>
      </p:sp>
      <p:sp>
        <p:nvSpPr>
          <p:cNvPr id="150" name="テキスト ボックス 149">
            <a:extLst>
              <a:ext uri="{FF2B5EF4-FFF2-40B4-BE49-F238E27FC236}">
                <a16:creationId xmlns:a16="http://schemas.microsoft.com/office/drawing/2014/main" id="{ECBB4FDD-CD10-2E46-A772-D44B092DE023}"/>
              </a:ext>
            </a:extLst>
          </p:cNvPr>
          <p:cNvSpPr txBox="1"/>
          <p:nvPr/>
        </p:nvSpPr>
        <p:spPr>
          <a:xfrm>
            <a:off x="3865097" y="1366473"/>
            <a:ext cx="3187114" cy="507831"/>
          </a:xfrm>
          <a:prstGeom prst="rect">
            <a:avLst/>
          </a:prstGeom>
          <a:noFill/>
        </p:spPr>
        <p:txBody>
          <a:bodyPr wrap="square" rtlCol="0">
            <a:spAutoFit/>
          </a:bodyPr>
          <a:lstStyle/>
          <a:p>
            <a:pPr marL="171450" indent="-171450" algn="just">
              <a:buFont typeface="Meiryo" panose="020B0604030504040204" pitchFamily="50" charset="-128"/>
              <a:buChar char="※"/>
            </a:pPr>
            <a:r>
              <a:rPr lang="en" altLang="ja-JP" sz="900" dirty="0">
                <a:latin typeface="Meiryo" panose="020B0604030504040204" pitchFamily="34" charset="-128"/>
                <a:ea typeface="Meiryo" panose="020B0604030504040204" pitchFamily="34" charset="-128"/>
              </a:rPr>
              <a:t>Low-E</a:t>
            </a:r>
            <a:r>
              <a:rPr lang="ja-JP" altLang="en-US" sz="900" dirty="0">
                <a:latin typeface="Meiryo" panose="020B0604030504040204" pitchFamily="34" charset="-128"/>
                <a:ea typeface="Meiryo" panose="020B0604030504040204" pitchFamily="34" charset="-128"/>
              </a:rPr>
              <a:t>複層ガラスとは</a:t>
            </a:r>
            <a:r>
              <a:rPr lang="ja-JP" altLang="en-US" sz="900" spc="-15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高断熱の複層ガラスに</a:t>
            </a:r>
            <a:r>
              <a:rPr lang="en" altLang="ja-JP" sz="900" dirty="0">
                <a:latin typeface="Meiryo" panose="020B0604030504040204" pitchFamily="34" charset="-128"/>
                <a:ea typeface="Meiryo" panose="020B0604030504040204" pitchFamily="34" charset="-128"/>
              </a:rPr>
              <a:t>Low-E</a:t>
            </a:r>
            <a:r>
              <a:rPr lang="ja-JP" altLang="en-US" sz="900" dirty="0">
                <a:latin typeface="Meiryo" panose="020B0604030504040204" pitchFamily="34" charset="-128"/>
                <a:ea typeface="Meiryo" panose="020B0604030504040204" pitchFamily="34" charset="-128"/>
              </a:rPr>
              <a:t>金属膜をコーティングすることで</a:t>
            </a:r>
            <a:r>
              <a:rPr lang="ja-JP" altLang="en-US" sz="900" spc="-15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より断熱性能を高めたガラスのことです。</a:t>
            </a:r>
          </a:p>
        </p:txBody>
      </p:sp>
      <p:sp>
        <p:nvSpPr>
          <p:cNvPr id="151" name="テキスト ボックス 150">
            <a:extLst>
              <a:ext uri="{FF2B5EF4-FFF2-40B4-BE49-F238E27FC236}">
                <a16:creationId xmlns:a16="http://schemas.microsoft.com/office/drawing/2014/main" id="{54671228-51B6-7144-8264-873971F3E0C0}"/>
              </a:ext>
            </a:extLst>
          </p:cNvPr>
          <p:cNvSpPr txBox="1"/>
          <p:nvPr/>
        </p:nvSpPr>
        <p:spPr>
          <a:xfrm>
            <a:off x="465226" y="2118702"/>
            <a:ext cx="2812796" cy="861774"/>
          </a:xfrm>
          <a:prstGeom prst="rect">
            <a:avLst/>
          </a:prstGeom>
          <a:noFill/>
        </p:spPr>
        <p:txBody>
          <a:bodyPr wrap="square" rtlCol="0">
            <a:spAutoFit/>
          </a:bodyPr>
          <a:lstStyle/>
          <a:p>
            <a:pPr marL="171450" indent="-171450" algn="just">
              <a:buFont typeface="Meiryo" panose="020B0604030504040204" pitchFamily="50" charset="-128"/>
              <a:buChar char="※"/>
            </a:pPr>
            <a:r>
              <a:rPr lang="ja-JP" altLang="en-US" sz="1000" dirty="0">
                <a:latin typeface="Meiryo" panose="020B0604030504040204" pitchFamily="34" charset="-128"/>
                <a:ea typeface="Meiryo" panose="020B0604030504040204" pitchFamily="34" charset="-128"/>
              </a:rPr>
              <a:t>熱貫流率とは、室内側と室外側の温度差を１℃とした時、窓ガラス１</a:t>
            </a:r>
            <a:r>
              <a:rPr lang="en-US" altLang="ja-JP" sz="1000" dirty="0">
                <a:latin typeface="Meiryo" panose="020B0604030504040204" pitchFamily="34" charset="-128"/>
                <a:ea typeface="Meiryo" panose="020B0604030504040204" pitchFamily="34" charset="-128"/>
              </a:rPr>
              <a:t>m</a:t>
            </a:r>
            <a:r>
              <a:rPr lang="en-US" altLang="ja-JP" sz="1000" baseline="30000" dirty="0">
                <a:latin typeface="Meiryo" panose="020B0604030504040204" pitchFamily="34" charset="-128"/>
                <a:ea typeface="Meiryo" panose="020B0604030504040204" pitchFamily="34" charset="-128"/>
              </a:rPr>
              <a:t>2</a:t>
            </a:r>
            <a:r>
              <a:rPr lang="ja-JP" altLang="en-US" sz="1000" dirty="0">
                <a:latin typeface="Meiryo" panose="020B0604030504040204" pitchFamily="34" charset="-128"/>
                <a:ea typeface="Meiryo" panose="020B0604030504040204" pitchFamily="34" charset="-128"/>
              </a:rPr>
              <a:t>に対して、１秒間に通過する熱量のことをいいます。この熱貫流率の値が低いほど高い断熱性能を示します。</a:t>
            </a:r>
          </a:p>
        </p:txBody>
      </p:sp>
      <p:sp>
        <p:nvSpPr>
          <p:cNvPr id="179" name="正方形/長方形 178">
            <a:extLst>
              <a:ext uri="{FF2B5EF4-FFF2-40B4-BE49-F238E27FC236}">
                <a16:creationId xmlns:a16="http://schemas.microsoft.com/office/drawing/2014/main" id="{142509E3-D012-854D-BF1B-1DDA7C7B854C}"/>
              </a:ext>
            </a:extLst>
          </p:cNvPr>
          <p:cNvSpPr/>
          <p:nvPr/>
        </p:nvSpPr>
        <p:spPr>
          <a:xfrm>
            <a:off x="640570" y="7131057"/>
            <a:ext cx="2383987" cy="215444"/>
          </a:xfrm>
          <a:prstGeom prst="rect">
            <a:avLst/>
          </a:prstGeom>
        </p:spPr>
        <p:txBody>
          <a:bodyPr wrap="none">
            <a:spAutoFit/>
          </a:bodyPr>
          <a:lstStyle/>
          <a:p>
            <a:pPr algn="ctr"/>
            <a:r>
              <a:rPr lang="ja-JP" altLang="en-US" sz="800" dirty="0">
                <a:latin typeface="Meiryo" panose="020B0604030504040204" pitchFamily="34" charset="-128"/>
                <a:ea typeface="Meiryo" panose="020B0604030504040204" pitchFamily="34" charset="-128"/>
              </a:rPr>
              <a:t>熱貫流率 　　　　　　　　　　　</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W/m</a:t>
            </a:r>
            <a:r>
              <a:rPr lang="en" altLang="ja-JP" sz="750" baseline="30000" dirty="0">
                <a:latin typeface="Meiryo" panose="020B0604030504040204" pitchFamily="34" charset="-128"/>
                <a:ea typeface="Meiryo" panose="020B0604030504040204" pitchFamily="34" charset="-128"/>
              </a:rPr>
              <a:t>2</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K</a:t>
            </a:r>
            <a:r>
              <a:rPr lang="ja-JP" altLang="en" sz="750" dirty="0">
                <a:latin typeface="Meiryo" panose="020B0604030504040204" pitchFamily="34" charset="-128"/>
                <a:ea typeface="Meiryo" panose="020B0604030504040204" pitchFamily="34" charset="-128"/>
              </a:rPr>
              <a:t>）</a:t>
            </a:r>
            <a:endParaRPr lang="ja-JP" altLang="en-US" sz="750" dirty="0">
              <a:latin typeface="Meiryo" panose="020B0604030504040204" pitchFamily="34" charset="-128"/>
              <a:ea typeface="Meiryo" panose="020B0604030504040204" pitchFamily="34" charset="-128"/>
            </a:endParaRPr>
          </a:p>
        </p:txBody>
      </p:sp>
      <p:pic>
        <p:nvPicPr>
          <p:cNvPr id="41" name="図 40">
            <a:extLst>
              <a:ext uri="{FF2B5EF4-FFF2-40B4-BE49-F238E27FC236}">
                <a16:creationId xmlns:a16="http://schemas.microsoft.com/office/drawing/2014/main" id="{5BE8C5FB-A22E-FB4C-92C2-0DB21AB78699}"/>
              </a:ext>
            </a:extLst>
          </p:cNvPr>
          <p:cNvPicPr>
            <a:picLocks noChangeAspect="1"/>
          </p:cNvPicPr>
          <p:nvPr/>
        </p:nvPicPr>
        <p:blipFill>
          <a:blip r:embed="rId5"/>
          <a:stretch>
            <a:fillRect/>
          </a:stretch>
        </p:blipFill>
        <p:spPr>
          <a:xfrm>
            <a:off x="883729" y="813473"/>
            <a:ext cx="1036320" cy="304800"/>
          </a:xfrm>
          <a:prstGeom prst="rect">
            <a:avLst/>
          </a:prstGeom>
        </p:spPr>
      </p:pic>
      <p:pic>
        <p:nvPicPr>
          <p:cNvPr id="196" name="図 195">
            <a:extLst>
              <a:ext uri="{FF2B5EF4-FFF2-40B4-BE49-F238E27FC236}">
                <a16:creationId xmlns:a16="http://schemas.microsoft.com/office/drawing/2014/main" id="{4D0101CC-6C0B-CE45-864B-8E53CFB1361A}"/>
              </a:ext>
            </a:extLst>
          </p:cNvPr>
          <p:cNvPicPr>
            <a:picLocks noChangeAspect="1"/>
          </p:cNvPicPr>
          <p:nvPr/>
        </p:nvPicPr>
        <p:blipFill>
          <a:blip r:embed="rId5"/>
          <a:stretch>
            <a:fillRect/>
          </a:stretch>
        </p:blipFill>
        <p:spPr>
          <a:xfrm>
            <a:off x="898919" y="1411491"/>
            <a:ext cx="1036320" cy="304800"/>
          </a:xfrm>
          <a:prstGeom prst="rect">
            <a:avLst/>
          </a:prstGeom>
        </p:spPr>
      </p:pic>
      <p:pic>
        <p:nvPicPr>
          <p:cNvPr id="204" name="図 203">
            <a:extLst>
              <a:ext uri="{FF2B5EF4-FFF2-40B4-BE49-F238E27FC236}">
                <a16:creationId xmlns:a16="http://schemas.microsoft.com/office/drawing/2014/main" id="{4C167A4D-10BA-EB48-883A-7A4FDF43586D}"/>
              </a:ext>
            </a:extLst>
          </p:cNvPr>
          <p:cNvPicPr>
            <a:picLocks noChangeAspect="1"/>
          </p:cNvPicPr>
          <p:nvPr/>
        </p:nvPicPr>
        <p:blipFill>
          <a:blip r:embed="rId5"/>
          <a:stretch>
            <a:fillRect/>
          </a:stretch>
        </p:blipFill>
        <p:spPr>
          <a:xfrm>
            <a:off x="1218449" y="4455739"/>
            <a:ext cx="1036320" cy="304800"/>
          </a:xfrm>
          <a:prstGeom prst="rect">
            <a:avLst/>
          </a:prstGeom>
        </p:spPr>
      </p:pic>
      <p:pic>
        <p:nvPicPr>
          <p:cNvPr id="207" name="図 206">
            <a:extLst>
              <a:ext uri="{FF2B5EF4-FFF2-40B4-BE49-F238E27FC236}">
                <a16:creationId xmlns:a16="http://schemas.microsoft.com/office/drawing/2014/main" id="{2C6FBCF9-E947-4445-AFDA-06F53AF965A1}"/>
              </a:ext>
            </a:extLst>
          </p:cNvPr>
          <p:cNvPicPr>
            <a:picLocks noChangeAspect="1"/>
          </p:cNvPicPr>
          <p:nvPr/>
        </p:nvPicPr>
        <p:blipFill>
          <a:blip r:embed="rId5"/>
          <a:stretch>
            <a:fillRect/>
          </a:stretch>
        </p:blipFill>
        <p:spPr>
          <a:xfrm>
            <a:off x="1286594" y="7077860"/>
            <a:ext cx="1036320" cy="304800"/>
          </a:xfrm>
          <a:prstGeom prst="rect">
            <a:avLst/>
          </a:prstGeom>
        </p:spPr>
      </p:pic>
      <p:pic>
        <p:nvPicPr>
          <p:cNvPr id="209" name="図 208">
            <a:extLst>
              <a:ext uri="{FF2B5EF4-FFF2-40B4-BE49-F238E27FC236}">
                <a16:creationId xmlns:a16="http://schemas.microsoft.com/office/drawing/2014/main" id="{ABB9512C-3EAF-6145-A038-9E2988B25809}"/>
              </a:ext>
            </a:extLst>
          </p:cNvPr>
          <p:cNvPicPr>
            <a:picLocks noChangeAspect="1"/>
          </p:cNvPicPr>
          <p:nvPr/>
        </p:nvPicPr>
        <p:blipFill>
          <a:blip r:embed="rId5"/>
          <a:stretch>
            <a:fillRect/>
          </a:stretch>
        </p:blipFill>
        <p:spPr>
          <a:xfrm>
            <a:off x="3920953" y="2259350"/>
            <a:ext cx="977855" cy="287604"/>
          </a:xfrm>
          <a:prstGeom prst="rect">
            <a:avLst/>
          </a:prstGeom>
        </p:spPr>
      </p:pic>
      <p:graphicFrame>
        <p:nvGraphicFramePr>
          <p:cNvPr id="65" name="表 85">
            <a:extLst>
              <a:ext uri="{FF2B5EF4-FFF2-40B4-BE49-F238E27FC236}">
                <a16:creationId xmlns:a16="http://schemas.microsoft.com/office/drawing/2014/main" id="{BDEBA7C5-AD22-B018-91B4-26619CBE9D08}"/>
              </a:ext>
            </a:extLst>
          </p:cNvPr>
          <p:cNvGraphicFramePr>
            <a:graphicFrameLocks noGrp="1"/>
          </p:cNvGraphicFramePr>
          <p:nvPr>
            <p:extLst>
              <p:ext uri="{D42A27DB-BD31-4B8C-83A1-F6EECF244321}">
                <p14:modId xmlns:p14="http://schemas.microsoft.com/office/powerpoint/2010/main" val="580600427"/>
              </p:ext>
            </p:extLst>
          </p:nvPr>
        </p:nvGraphicFramePr>
        <p:xfrm>
          <a:off x="-5173836" y="1403279"/>
          <a:ext cx="4860000" cy="9288000"/>
        </p:xfrm>
        <a:graphic>
          <a:graphicData uri="http://schemas.openxmlformats.org/drawingml/2006/table">
            <a:tbl>
              <a:tblPr firstRow="1" bandRow="1">
                <a:effectLst/>
                <a:tableStyleId>{073A0DAA-6AF3-43AB-8588-CEC1D06C72B9}</a:tableStyleId>
              </a:tblPr>
              <a:tblGrid>
                <a:gridCol w="396000">
                  <a:extLst>
                    <a:ext uri="{9D8B030D-6E8A-4147-A177-3AD203B41FA5}">
                      <a16:colId xmlns:a16="http://schemas.microsoft.com/office/drawing/2014/main" val="1589812509"/>
                    </a:ext>
                  </a:extLst>
                </a:gridCol>
                <a:gridCol w="2232000">
                  <a:extLst>
                    <a:ext uri="{9D8B030D-6E8A-4147-A177-3AD203B41FA5}">
                      <a16:colId xmlns:a16="http://schemas.microsoft.com/office/drawing/2014/main" val="259085532"/>
                    </a:ext>
                  </a:extLst>
                </a:gridCol>
                <a:gridCol w="2232000">
                  <a:extLst>
                    <a:ext uri="{9D8B030D-6E8A-4147-A177-3AD203B41FA5}">
                      <a16:colId xmlns:a16="http://schemas.microsoft.com/office/drawing/2014/main" val="3747679833"/>
                    </a:ext>
                  </a:extLst>
                </a:gridCol>
              </a:tblGrid>
              <a:tr h="504000">
                <a:tc>
                  <a:txBody>
                    <a:bodyPr/>
                    <a:lstStyle/>
                    <a:p>
                      <a:pPr algn="ct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a:r>
                        <a:rPr kumimoji="1" lang="ja-JP" altLang="en-US" sz="1600" dirty="0"/>
                        <a:t>窓のイラスト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5805543"/>
                  </a:ext>
                </a:extLst>
              </a:tr>
              <a:tr h="2196000">
                <a:tc>
                  <a:txBody>
                    <a:bodyPr/>
                    <a:lstStyle/>
                    <a:p>
                      <a:pPr algn="ctr"/>
                      <a:r>
                        <a:rPr kumimoji="1" lang="ja-JP" altLang="en-US" b="1" dirty="0">
                          <a:solidFill>
                            <a:schemeClr val="tx1"/>
                          </a:solidFill>
                        </a:rPr>
                        <a:t>改修前</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アルミ＋単版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accent5">
                              <a:lumMod val="75000"/>
                            </a:schemeClr>
                          </a:solidFill>
                        </a:rPr>
                        <a:t>アルミ＋複層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761355"/>
                  </a:ext>
                </a:extLst>
              </a:tr>
              <a:tr h="2196000">
                <a:tc>
                  <a:txBody>
                    <a:bodyPr/>
                    <a:lstStyle/>
                    <a:p>
                      <a:pPr algn="ctr"/>
                      <a:r>
                        <a:rPr kumimoji="1" lang="ja-JP" altLang="en-US" b="1" dirty="0">
                          <a:solidFill>
                            <a:schemeClr val="tx1"/>
                          </a:solidFill>
                        </a:rPr>
                        <a:t>外窓（カバー・はつり）</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樹脂等＋複層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b="1" dirty="0">
                          <a:solidFill>
                            <a:schemeClr val="accent5">
                              <a:lumMod val="75000"/>
                            </a:schemeClr>
                          </a:solidFill>
                        </a:rPr>
                        <a:t>樹脂等＋三層</a:t>
                      </a:r>
                      <a:endParaRPr kumimoji="1" lang="ja-JP" altLang="en-US" b="1" dirty="0">
                        <a:solidFill>
                          <a:schemeClr val="accent5">
                            <a:lumMod val="7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65397"/>
                  </a:ext>
                </a:extLst>
              </a:tr>
              <a:tr h="2196000">
                <a:tc>
                  <a:txBody>
                    <a:bodyPr/>
                    <a:lstStyle/>
                    <a:p>
                      <a:pPr algn="ctr"/>
                      <a:r>
                        <a:rPr kumimoji="1" lang="ja-JP" altLang="en-US" b="1" dirty="0">
                          <a:solidFill>
                            <a:schemeClr val="tx1"/>
                          </a:solidFill>
                        </a:rPr>
                        <a:t>内窓</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ja-JP" altLang="en-US" b="1" dirty="0">
                          <a:solidFill>
                            <a:schemeClr val="accent5">
                              <a:lumMod val="75000"/>
                            </a:schemeClr>
                          </a:solidFill>
                        </a:rPr>
                        <a:t>樹脂等＋複層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b="1" dirty="0">
                          <a:solidFill>
                            <a:schemeClr val="accent5">
                              <a:lumMod val="75000"/>
                            </a:schemeClr>
                          </a:solidFill>
                        </a:rPr>
                        <a:t>樹脂等＋三層</a:t>
                      </a:r>
                      <a:endParaRPr kumimoji="1" lang="ja-JP" altLang="en-US" b="1" dirty="0">
                        <a:solidFill>
                          <a:schemeClr val="accent5">
                            <a:lumMod val="7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192236"/>
                  </a:ext>
                </a:extLst>
              </a:tr>
              <a:tr h="2196000">
                <a:tc>
                  <a:txBody>
                    <a:bodyPr/>
                    <a:lstStyle/>
                    <a:p>
                      <a:pPr algn="ctr"/>
                      <a:r>
                        <a:rPr kumimoji="1" lang="ja-JP" altLang="en-US" b="1" dirty="0">
                          <a:solidFill>
                            <a:schemeClr val="tx1"/>
                          </a:solidFill>
                        </a:rPr>
                        <a:t>ガラス</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accent5">
                              <a:lumMod val="75000"/>
                            </a:schemeClr>
                          </a:solidFill>
                        </a:rPr>
                        <a:t>三層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010809"/>
                  </a:ext>
                </a:extLst>
              </a:tr>
            </a:tbl>
          </a:graphicData>
        </a:graphic>
      </p:graphicFrame>
      <p:sp>
        <p:nvSpPr>
          <p:cNvPr id="91" name="正方形/長方形 90">
            <a:extLst>
              <a:ext uri="{FF2B5EF4-FFF2-40B4-BE49-F238E27FC236}">
                <a16:creationId xmlns:a16="http://schemas.microsoft.com/office/drawing/2014/main" id="{CDA487DB-96A0-D94C-9711-68B850723730}"/>
              </a:ext>
            </a:extLst>
          </p:cNvPr>
          <p:cNvSpPr/>
          <p:nvPr/>
        </p:nvSpPr>
        <p:spPr>
          <a:xfrm>
            <a:off x="3986566" y="5294468"/>
            <a:ext cx="945455" cy="230832"/>
          </a:xfrm>
          <a:prstGeom prst="rect">
            <a:avLst/>
          </a:prstGeom>
        </p:spPr>
        <p:txBody>
          <a:bodyPr wrap="square">
            <a:spAutoFit/>
          </a:bodyPr>
          <a:lstStyle/>
          <a:p>
            <a:pPr algn="r"/>
            <a:r>
              <a:rPr lang="ja-JP" altLang="en-US" sz="900" b="1" dirty="0">
                <a:latin typeface="Meiryo" panose="020B0604030504040204" pitchFamily="34" charset="-128"/>
                <a:ea typeface="Meiryo" panose="020B0604030504040204" pitchFamily="34" charset="-128"/>
              </a:rPr>
              <a:t>の窓には</a:t>
            </a:r>
          </a:p>
        </p:txBody>
      </p:sp>
      <p:pic>
        <p:nvPicPr>
          <p:cNvPr id="93" name="図 92">
            <a:extLst>
              <a:ext uri="{FF2B5EF4-FFF2-40B4-BE49-F238E27FC236}">
                <a16:creationId xmlns:a16="http://schemas.microsoft.com/office/drawing/2014/main" id="{ABB9512C-3EAF-6145-A038-9E2988B25809}"/>
              </a:ext>
            </a:extLst>
          </p:cNvPr>
          <p:cNvPicPr>
            <a:picLocks noChangeAspect="1"/>
          </p:cNvPicPr>
          <p:nvPr/>
        </p:nvPicPr>
        <p:blipFill>
          <a:blip r:embed="rId5"/>
          <a:stretch>
            <a:fillRect/>
          </a:stretch>
        </p:blipFill>
        <p:spPr>
          <a:xfrm>
            <a:off x="3912204" y="4996738"/>
            <a:ext cx="977855" cy="287604"/>
          </a:xfrm>
          <a:prstGeom prst="rect">
            <a:avLst/>
          </a:prstGeom>
        </p:spPr>
      </p:pic>
      <p:sp>
        <p:nvSpPr>
          <p:cNvPr id="98" name="テキスト ボックス 97">
            <a:extLst>
              <a:ext uri="{FF2B5EF4-FFF2-40B4-BE49-F238E27FC236}">
                <a16:creationId xmlns:a16="http://schemas.microsoft.com/office/drawing/2014/main" id="{D30B2170-F1F6-5D4D-A321-0A6CA34D72C9}"/>
              </a:ext>
            </a:extLst>
          </p:cNvPr>
          <p:cNvSpPr txBox="1"/>
          <p:nvPr/>
        </p:nvSpPr>
        <p:spPr>
          <a:xfrm>
            <a:off x="3812481" y="6387405"/>
            <a:ext cx="3240989" cy="839332"/>
          </a:xfrm>
          <a:prstGeom prst="rect">
            <a:avLst/>
          </a:prstGeom>
          <a:noFill/>
        </p:spPr>
        <p:txBody>
          <a:bodyPr wrap="square" rtlCol="0">
            <a:spAutoFit/>
          </a:bodyPr>
          <a:lstStyle/>
          <a:p>
            <a:pPr algn="just"/>
            <a:r>
              <a:rPr lang="ja-JP" altLang="en-US" sz="971" dirty="0">
                <a:latin typeface="Meiryo" panose="020B0604030504040204" pitchFamily="34" charset="-128"/>
                <a:ea typeface="Meiryo" panose="020B0604030504040204" pitchFamily="34" charset="-128"/>
              </a:rPr>
              <a:t>高度の低い西日は軒やひさしでは遮りにくいので、夏の強い日差しをカットする「</a:t>
            </a:r>
            <a:r>
              <a:rPr lang="ja-JP" altLang="en-US" sz="971" b="1" dirty="0">
                <a:latin typeface="Meiryo" panose="020B0604030504040204" pitchFamily="34" charset="-128"/>
                <a:ea typeface="Meiryo" panose="020B0604030504040204" pitchFamily="34" charset="-128"/>
              </a:rPr>
              <a:t>日射遮蔽型</a:t>
            </a:r>
            <a:r>
              <a:rPr lang="ja-JP" altLang="en-US" sz="971" dirty="0">
                <a:latin typeface="Meiryo" panose="020B0604030504040204" pitchFamily="34" charset="-128"/>
                <a:ea typeface="Meiryo" panose="020B0604030504040204" pitchFamily="34" charset="-128"/>
              </a:rPr>
              <a:t>」のガラスが適しています。</a:t>
            </a:r>
            <a:endParaRPr lang="en-US" altLang="ja-JP" sz="971" dirty="0">
              <a:latin typeface="Meiryo" panose="020B0604030504040204" pitchFamily="34" charset="-128"/>
              <a:ea typeface="Meiryo" panose="020B0604030504040204" pitchFamily="34" charset="-128"/>
            </a:endParaRPr>
          </a:p>
          <a:p>
            <a:pPr algn="just"/>
            <a:r>
              <a:rPr lang="ja-JP" altLang="en-US" sz="971" dirty="0">
                <a:latin typeface="Meiryo" panose="020B0604030504040204" pitchFamily="34" charset="-128"/>
                <a:ea typeface="Meiryo" panose="020B0604030504040204" pitchFamily="34" charset="-128"/>
              </a:rPr>
              <a:t>窓の外側で日射を遮るすだれやシェードなどを併用するとより遮熱効果がアップします。</a:t>
            </a:r>
          </a:p>
        </p:txBody>
      </p:sp>
      <p:grpSp>
        <p:nvGrpSpPr>
          <p:cNvPr id="25" name="図形グループ 24"/>
          <p:cNvGrpSpPr/>
          <p:nvPr/>
        </p:nvGrpSpPr>
        <p:grpSpPr>
          <a:xfrm>
            <a:off x="8009735" y="2202831"/>
            <a:ext cx="972340" cy="362712"/>
            <a:chOff x="8229620" y="5469904"/>
            <a:chExt cx="972340" cy="362712"/>
          </a:xfrm>
        </p:grpSpPr>
        <p:sp>
          <p:nvSpPr>
            <p:cNvPr id="105" name="テキスト ボックス 104">
              <a:extLst>
                <a:ext uri="{FF2B5EF4-FFF2-40B4-BE49-F238E27FC236}">
                  <a16:creationId xmlns:a16="http://schemas.microsoft.com/office/drawing/2014/main" id="{D0F64034-978D-444F-885F-C46FD2BB601D}"/>
                </a:ext>
              </a:extLst>
            </p:cNvPr>
            <p:cNvSpPr txBox="1"/>
            <p:nvPr/>
          </p:nvSpPr>
          <p:spPr>
            <a:xfrm>
              <a:off x="8586671" y="5521357"/>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南向</a:t>
              </a:r>
            </a:p>
          </p:txBody>
        </p:sp>
        <p:pic>
          <p:nvPicPr>
            <p:cNvPr id="106" name="図 10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9620" y="5469904"/>
              <a:ext cx="365760" cy="362712"/>
            </a:xfrm>
            <a:prstGeom prst="rect">
              <a:avLst/>
            </a:prstGeom>
          </p:spPr>
        </p:pic>
      </p:grpSp>
      <p:grpSp>
        <p:nvGrpSpPr>
          <p:cNvPr id="23" name="図形グループ 22"/>
          <p:cNvGrpSpPr/>
          <p:nvPr/>
        </p:nvGrpSpPr>
        <p:grpSpPr>
          <a:xfrm>
            <a:off x="8009735" y="1690303"/>
            <a:ext cx="972340" cy="362712"/>
            <a:chOff x="8229620" y="4957376"/>
            <a:chExt cx="972340" cy="362712"/>
          </a:xfrm>
        </p:grpSpPr>
        <p:sp>
          <p:nvSpPr>
            <p:cNvPr id="107" name="テキスト ボックス 106">
              <a:extLst>
                <a:ext uri="{FF2B5EF4-FFF2-40B4-BE49-F238E27FC236}">
                  <a16:creationId xmlns:a16="http://schemas.microsoft.com/office/drawing/2014/main" id="{D0F64034-978D-444F-885F-C46FD2BB601D}"/>
                </a:ext>
              </a:extLst>
            </p:cNvPr>
            <p:cNvSpPr txBox="1"/>
            <p:nvPr/>
          </p:nvSpPr>
          <p:spPr>
            <a:xfrm>
              <a:off x="8586671" y="5008829"/>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北向</a:t>
              </a:r>
            </a:p>
          </p:txBody>
        </p:sp>
        <p:pic>
          <p:nvPicPr>
            <p:cNvPr id="19" name="図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620" y="4957376"/>
              <a:ext cx="365760" cy="362712"/>
            </a:xfrm>
            <a:prstGeom prst="rect">
              <a:avLst/>
            </a:prstGeom>
          </p:spPr>
        </p:pic>
      </p:grpSp>
      <p:grpSp>
        <p:nvGrpSpPr>
          <p:cNvPr id="27" name="図形グループ 26"/>
          <p:cNvGrpSpPr/>
          <p:nvPr/>
        </p:nvGrpSpPr>
        <p:grpSpPr>
          <a:xfrm>
            <a:off x="8009735" y="2720378"/>
            <a:ext cx="972340" cy="362712"/>
            <a:chOff x="8229620" y="5987451"/>
            <a:chExt cx="972340" cy="362712"/>
          </a:xfrm>
        </p:grpSpPr>
        <p:sp>
          <p:nvSpPr>
            <p:cNvPr id="109" name="テキスト ボックス 108">
              <a:extLst>
                <a:ext uri="{FF2B5EF4-FFF2-40B4-BE49-F238E27FC236}">
                  <a16:creationId xmlns:a16="http://schemas.microsoft.com/office/drawing/2014/main" id="{D0F64034-978D-444F-885F-C46FD2BB601D}"/>
                </a:ext>
              </a:extLst>
            </p:cNvPr>
            <p:cNvSpPr txBox="1"/>
            <p:nvPr/>
          </p:nvSpPr>
          <p:spPr>
            <a:xfrm>
              <a:off x="8586671" y="6038904"/>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東向</a:t>
              </a:r>
            </a:p>
          </p:txBody>
        </p:sp>
        <p:pic>
          <p:nvPicPr>
            <p:cNvPr id="21" name="図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9620" y="5987451"/>
              <a:ext cx="365760" cy="362712"/>
            </a:xfrm>
            <a:prstGeom prst="rect">
              <a:avLst/>
            </a:prstGeom>
          </p:spPr>
        </p:pic>
      </p:grpSp>
      <p:grpSp>
        <p:nvGrpSpPr>
          <p:cNvPr id="29" name="図形グループ 28"/>
          <p:cNvGrpSpPr/>
          <p:nvPr/>
        </p:nvGrpSpPr>
        <p:grpSpPr>
          <a:xfrm>
            <a:off x="8009735" y="3284894"/>
            <a:ext cx="972340" cy="362712"/>
            <a:chOff x="8229620" y="6551967"/>
            <a:chExt cx="972340" cy="362712"/>
          </a:xfrm>
        </p:grpSpPr>
        <p:sp>
          <p:nvSpPr>
            <p:cNvPr id="111" name="テキスト ボックス 110">
              <a:extLst>
                <a:ext uri="{FF2B5EF4-FFF2-40B4-BE49-F238E27FC236}">
                  <a16:creationId xmlns:a16="http://schemas.microsoft.com/office/drawing/2014/main" id="{D0F64034-978D-444F-885F-C46FD2BB601D}"/>
                </a:ext>
              </a:extLst>
            </p:cNvPr>
            <p:cNvSpPr txBox="1"/>
            <p:nvPr/>
          </p:nvSpPr>
          <p:spPr>
            <a:xfrm>
              <a:off x="8586671" y="6603420"/>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西向</a:t>
              </a:r>
            </a:p>
          </p:txBody>
        </p:sp>
        <p:pic>
          <p:nvPicPr>
            <p:cNvPr id="100" name="図 9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29620" y="6551967"/>
              <a:ext cx="365760" cy="362712"/>
            </a:xfrm>
            <a:prstGeom prst="rect">
              <a:avLst/>
            </a:prstGeom>
          </p:spPr>
        </p:pic>
      </p:grpSp>
      <p:sp>
        <p:nvSpPr>
          <p:cNvPr id="118" name="テキスト ボックス 117">
            <a:extLst>
              <a:ext uri="{FF2B5EF4-FFF2-40B4-BE49-F238E27FC236}">
                <a16:creationId xmlns:a16="http://schemas.microsoft.com/office/drawing/2014/main" id="{E2C7975F-2456-6D47-81A7-2D52CBFAD93A}"/>
              </a:ext>
            </a:extLst>
          </p:cNvPr>
          <p:cNvSpPr txBox="1"/>
          <p:nvPr/>
        </p:nvSpPr>
        <p:spPr>
          <a:xfrm>
            <a:off x="6111686" y="10112919"/>
            <a:ext cx="1309713" cy="261610"/>
          </a:xfrm>
          <a:prstGeom prst="rect">
            <a:avLst/>
          </a:prstGeom>
          <a:noFill/>
        </p:spPr>
        <p:txBody>
          <a:bodyPr wrap="square" rtlCol="0">
            <a:spAutoFit/>
          </a:bodyPr>
          <a:lstStyle/>
          <a:p>
            <a:pPr algn="ctr"/>
            <a:r>
              <a:rPr lang="en-US" altLang="ja-JP" sz="1100" b="1" dirty="0" err="1">
                <a:solidFill>
                  <a:srgbClr val="FF0000"/>
                </a:solidFill>
                <a:latin typeface="Meiryo" panose="020B0604030504040204" pitchFamily="34" charset="-128"/>
                <a:ea typeface="Meiryo" panose="020B0604030504040204" pitchFamily="34" charset="-128"/>
              </a:rPr>
              <a:t>xx:xx</a:t>
            </a:r>
            <a:r>
              <a:rPr lang="ja-JP" altLang="en-US" sz="1100" b="1" dirty="0">
                <a:solidFill>
                  <a:srgbClr val="FF0000"/>
                </a:solidFill>
                <a:latin typeface="Meiryo" panose="020B0604030504040204" pitchFamily="34" charset="-128"/>
                <a:ea typeface="Meiryo" panose="020B0604030504040204" pitchFamily="34" charset="-128"/>
              </a:rPr>
              <a:t>～</a:t>
            </a:r>
            <a:r>
              <a:rPr lang="en-US" altLang="ja-JP" sz="1100" b="1" dirty="0" err="1">
                <a:solidFill>
                  <a:srgbClr val="FF0000"/>
                </a:solidFill>
                <a:latin typeface="Meiryo" panose="020B0604030504040204" pitchFamily="34" charset="-128"/>
                <a:ea typeface="Meiryo" panose="020B0604030504040204" pitchFamily="34" charset="-128"/>
              </a:rPr>
              <a:t>xx:xx</a:t>
            </a:r>
            <a:endParaRPr lang="en-US" altLang="ja-JP" sz="1100" b="1" dirty="0">
              <a:solidFill>
                <a:srgbClr val="FF0000"/>
              </a:solidFill>
              <a:latin typeface="Meiryo" panose="020B0604030504040204" pitchFamily="34" charset="-128"/>
              <a:ea typeface="Meiryo" panose="020B0604030504040204" pitchFamily="34" charset="-128"/>
            </a:endParaRPr>
          </a:p>
        </p:txBody>
      </p:sp>
      <p:sp>
        <p:nvSpPr>
          <p:cNvPr id="119" name="正方形/長方形 118">
            <a:extLst>
              <a:ext uri="{FF2B5EF4-FFF2-40B4-BE49-F238E27FC236}">
                <a16:creationId xmlns:a16="http://schemas.microsoft.com/office/drawing/2014/main" id="{7527BC0D-4ED1-554A-8B89-356F23CBB710}"/>
              </a:ext>
            </a:extLst>
          </p:cNvPr>
          <p:cNvSpPr/>
          <p:nvPr/>
        </p:nvSpPr>
        <p:spPr>
          <a:xfrm>
            <a:off x="449764" y="5150207"/>
            <a:ext cx="2082621" cy="276999"/>
          </a:xfrm>
          <a:prstGeom prst="rect">
            <a:avLst/>
          </a:prstGeom>
        </p:spPr>
        <p:txBody>
          <a:bodyPr wrap="none">
            <a:spAutoFit/>
          </a:bodyPr>
          <a:lstStyle/>
          <a:p>
            <a:r>
              <a:rPr lang="ja-JP" altLang="en-US" sz="1200" b="1" dirty="0">
                <a:solidFill>
                  <a:srgbClr val="F25E64"/>
                </a:solidFill>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改修後</a:t>
            </a:r>
            <a:r>
              <a:rPr lang="ja-JP" altLang="en-US" sz="1000" b="1" dirty="0">
                <a:latin typeface="Meiryo" panose="020B0604030504040204" pitchFamily="34" charset="-128"/>
                <a:ea typeface="Meiryo" panose="020B0604030504040204" pitchFamily="34" charset="-128"/>
              </a:rPr>
              <a:t>の窓（</a:t>
            </a:r>
            <a:r>
              <a:rPr lang="ja-JP" altLang="en-US" sz="1000" b="1" dirty="0">
                <a:solidFill>
                  <a:srgbClr val="FF0000"/>
                </a:solidFill>
                <a:latin typeface="Meiryo" panose="020B0604030504040204" pitchFamily="34" charset="-128"/>
                <a:ea typeface="Meiryo" panose="020B0604030504040204" pitchFamily="34" charset="-128"/>
              </a:rPr>
              <a:t>樹脂等＋複層</a:t>
            </a:r>
            <a:r>
              <a:rPr lang="ja-JP" altLang="en-US" sz="1000" b="1" dirty="0">
                <a:latin typeface="Meiryo" panose="020B0604030504040204" pitchFamily="34" charset="-128"/>
                <a:ea typeface="Meiryo" panose="020B0604030504040204" pitchFamily="34" charset="-128"/>
              </a:rPr>
              <a:t>）</a:t>
            </a:r>
          </a:p>
        </p:txBody>
      </p:sp>
      <p:cxnSp>
        <p:nvCxnSpPr>
          <p:cNvPr id="33" name="直線コネクタ 32"/>
          <p:cNvCxnSpPr/>
          <p:nvPr/>
        </p:nvCxnSpPr>
        <p:spPr>
          <a:xfrm>
            <a:off x="3947749" y="3076016"/>
            <a:ext cx="894665" cy="0"/>
          </a:xfrm>
          <a:prstGeom prst="line">
            <a:avLst/>
          </a:prstGeom>
          <a:ln w="50800">
            <a:solidFill>
              <a:srgbClr val="F25E64">
                <a:alpha val="60000"/>
              </a:srgbClr>
            </a:solidFill>
          </a:ln>
        </p:spPr>
        <p:style>
          <a:lnRef idx="1">
            <a:schemeClr val="accent1"/>
          </a:lnRef>
          <a:fillRef idx="0">
            <a:schemeClr val="accent1"/>
          </a:fillRef>
          <a:effectRef idx="0">
            <a:schemeClr val="accent1"/>
          </a:effectRef>
          <a:fontRef idx="minor">
            <a:schemeClr val="tx1"/>
          </a:fontRef>
        </p:style>
      </p:cxnSp>
      <p:sp>
        <p:nvSpPr>
          <p:cNvPr id="123" name="字幕 2">
            <a:extLst>
              <a:ext uri="{FF2B5EF4-FFF2-40B4-BE49-F238E27FC236}">
                <a16:creationId xmlns:a16="http://schemas.microsoft.com/office/drawing/2014/main" id="{A4947B15-CAAE-404E-BDE2-0F5033E588C4}"/>
              </a:ext>
            </a:extLst>
          </p:cNvPr>
          <p:cNvSpPr txBox="1">
            <a:spLocks/>
          </p:cNvSpPr>
          <p:nvPr/>
        </p:nvSpPr>
        <p:spPr>
          <a:xfrm>
            <a:off x="3827700" y="2795407"/>
            <a:ext cx="1133168" cy="438429"/>
          </a:xfrm>
          <a:prstGeom prst="rect">
            <a:avLst/>
          </a:prstGeom>
        </p:spPr>
        <p:txBody>
          <a:bodyPr vert="horz" lIns="98694" tIns="49347" rIns="98694" bIns="49347"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150000"/>
              </a:lnSpc>
              <a:spcBef>
                <a:spcPts val="0"/>
              </a:spcBef>
            </a:pPr>
            <a:r>
              <a:rPr lang="ja-JP" altLang="en-US" sz="1400" b="1" dirty="0">
                <a:latin typeface="Meiryo" panose="020B0604030504040204" pitchFamily="34" charset="-128"/>
                <a:ea typeface="Meiryo" panose="020B0604030504040204" pitchFamily="34" charset="-128"/>
              </a:rPr>
              <a:t>日射取得</a:t>
            </a:r>
            <a:r>
              <a:rPr lang="ja-JP" altLang="en-US" sz="1200" b="1" dirty="0">
                <a:latin typeface="Meiryo" panose="020B0604030504040204" pitchFamily="34" charset="-128"/>
                <a:ea typeface="Meiryo" panose="020B0604030504040204" pitchFamily="34" charset="-128"/>
              </a:rPr>
              <a:t>型</a:t>
            </a:r>
            <a:endParaRPr lang="ja-JP" altLang="en-US" sz="900" b="1" dirty="0">
              <a:latin typeface="Meiryo" panose="020B0604030504040204" pitchFamily="34" charset="-128"/>
              <a:ea typeface="Meiryo" panose="020B0604030504040204" pitchFamily="34" charset="-128"/>
            </a:endParaRPr>
          </a:p>
        </p:txBody>
      </p:sp>
      <p:cxnSp>
        <p:nvCxnSpPr>
          <p:cNvPr id="130" name="直線コネクタ 129"/>
          <p:cNvCxnSpPr/>
          <p:nvPr/>
        </p:nvCxnSpPr>
        <p:spPr>
          <a:xfrm>
            <a:off x="3947749" y="5822972"/>
            <a:ext cx="894665" cy="0"/>
          </a:xfrm>
          <a:prstGeom prst="line">
            <a:avLst/>
          </a:prstGeom>
          <a:ln w="50800">
            <a:solidFill>
              <a:srgbClr val="F25E64">
                <a:alpha val="60000"/>
              </a:srgbClr>
            </a:solidFill>
          </a:ln>
        </p:spPr>
        <p:style>
          <a:lnRef idx="1">
            <a:schemeClr val="accent1"/>
          </a:lnRef>
          <a:fillRef idx="0">
            <a:schemeClr val="accent1"/>
          </a:fillRef>
          <a:effectRef idx="0">
            <a:schemeClr val="accent1"/>
          </a:effectRef>
          <a:fontRef idx="minor">
            <a:schemeClr val="tx1"/>
          </a:fontRef>
        </p:style>
      </p:cxnSp>
      <p:sp>
        <p:nvSpPr>
          <p:cNvPr id="131" name="字幕 2">
            <a:extLst>
              <a:ext uri="{FF2B5EF4-FFF2-40B4-BE49-F238E27FC236}">
                <a16:creationId xmlns:a16="http://schemas.microsoft.com/office/drawing/2014/main" id="{A4947B15-CAAE-404E-BDE2-0F5033E588C4}"/>
              </a:ext>
            </a:extLst>
          </p:cNvPr>
          <p:cNvSpPr txBox="1">
            <a:spLocks/>
          </p:cNvSpPr>
          <p:nvPr/>
        </p:nvSpPr>
        <p:spPr>
          <a:xfrm>
            <a:off x="3827700" y="5532795"/>
            <a:ext cx="1133168" cy="438429"/>
          </a:xfrm>
          <a:prstGeom prst="rect">
            <a:avLst/>
          </a:prstGeom>
        </p:spPr>
        <p:txBody>
          <a:bodyPr vert="horz" lIns="98694" tIns="49347" rIns="98694" bIns="49347"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150000"/>
              </a:lnSpc>
              <a:spcBef>
                <a:spcPts val="0"/>
              </a:spcBef>
            </a:pPr>
            <a:r>
              <a:rPr lang="ja-JP" altLang="en-US" sz="1400" b="1">
                <a:latin typeface="Meiryo" panose="020B0604030504040204" pitchFamily="34" charset="-128"/>
                <a:ea typeface="Meiryo" panose="020B0604030504040204" pitchFamily="34" charset="-128"/>
              </a:rPr>
              <a:t>日射遮蔽</a:t>
            </a:r>
            <a:r>
              <a:rPr lang="ja-JP" altLang="en-US" sz="1200" b="1">
                <a:latin typeface="Meiryo" panose="020B0604030504040204" pitchFamily="34" charset="-128"/>
                <a:ea typeface="Meiryo" panose="020B0604030504040204" pitchFamily="34" charset="-128"/>
              </a:rPr>
              <a:t>型</a:t>
            </a:r>
            <a:endParaRPr lang="ja-JP" altLang="en-US" sz="900" b="1" dirty="0">
              <a:latin typeface="Meiryo" panose="020B0604030504040204" pitchFamily="34" charset="-128"/>
              <a:ea typeface="Meiryo" panose="020B0604030504040204" pitchFamily="34" charset="-128"/>
            </a:endParaRPr>
          </a:p>
        </p:txBody>
      </p:sp>
      <p:cxnSp>
        <p:nvCxnSpPr>
          <p:cNvPr id="11" name="直線コネクタ 10"/>
          <p:cNvCxnSpPr/>
          <p:nvPr/>
        </p:nvCxnSpPr>
        <p:spPr>
          <a:xfrm>
            <a:off x="1252872" y="6953553"/>
            <a:ext cx="97661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83" name="正方形/長方形 182">
            <a:extLst>
              <a:ext uri="{FF2B5EF4-FFF2-40B4-BE49-F238E27FC236}">
                <a16:creationId xmlns:a16="http://schemas.microsoft.com/office/drawing/2014/main" id="{8CF2BB08-10C9-CE4A-BBC5-DC77F45C7F0E}"/>
              </a:ext>
            </a:extLst>
          </p:cNvPr>
          <p:cNvSpPr/>
          <p:nvPr/>
        </p:nvSpPr>
        <p:spPr>
          <a:xfrm>
            <a:off x="1244029" y="6834937"/>
            <a:ext cx="1180131" cy="276999"/>
          </a:xfrm>
          <a:prstGeom prst="rect">
            <a:avLst/>
          </a:prstGeom>
        </p:spPr>
        <p:txBody>
          <a:bodyPr wrap="none">
            <a:spAutoFit/>
          </a:bodyPr>
          <a:lstStyle/>
          <a:p>
            <a:pPr algn="ctr"/>
            <a:r>
              <a:rPr lang="ja-JP" altLang="en-US" sz="1200" b="1" dirty="0">
                <a:latin typeface="Meiryo" panose="020B0604030504040204" pitchFamily="34" charset="-128"/>
                <a:ea typeface="Meiryo" panose="020B0604030504040204" pitchFamily="34" charset="-128"/>
              </a:rPr>
              <a:t>断熱性能UP！</a:t>
            </a:r>
          </a:p>
        </p:txBody>
      </p:sp>
      <p:sp>
        <p:nvSpPr>
          <p:cNvPr id="51" name="正方形/長方形 50">
            <a:extLst>
              <a:ext uri="{FF2B5EF4-FFF2-40B4-BE49-F238E27FC236}">
                <a16:creationId xmlns:a16="http://schemas.microsoft.com/office/drawing/2014/main" id="{6A3D5FC6-71F8-0CF7-6923-D5E7E57541BD}"/>
              </a:ext>
            </a:extLst>
          </p:cNvPr>
          <p:cNvSpPr/>
          <p:nvPr/>
        </p:nvSpPr>
        <p:spPr>
          <a:xfrm>
            <a:off x="8192615" y="4401071"/>
            <a:ext cx="971705" cy="251795"/>
          </a:xfrm>
          <a:prstGeom prst="rect">
            <a:avLst/>
          </a:prstGeom>
          <a:noFill/>
        </p:spPr>
        <p:txBody>
          <a:bodyPr wrap="square" bIns="36000" rtlCol="0" anchor="b">
            <a:spAutoFit/>
          </a:bodyPr>
          <a:lstStyle/>
          <a:p>
            <a:pPr algn="ctr"/>
            <a:endParaRPr lang="ja-JP" altLang="en-US" sz="1100" b="1">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5F508050-CAA0-AD6D-2337-B62887592D95}"/>
              </a:ext>
            </a:extLst>
          </p:cNvPr>
          <p:cNvSpPr/>
          <p:nvPr/>
        </p:nvSpPr>
        <p:spPr>
          <a:xfrm>
            <a:off x="3908516" y="2252793"/>
            <a:ext cx="97170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b="1" dirty="0">
                <a:solidFill>
                  <a:srgbClr val="FF0000"/>
                </a:solidFill>
                <a:latin typeface="メイリオ" panose="020B0604030504040204" pitchFamily="50" charset="-128"/>
                <a:ea typeface="メイリオ" panose="020B0604030504040204" pitchFamily="50" charset="-128"/>
              </a:rPr>
              <a:t>リビング</a:t>
            </a:r>
          </a:p>
        </p:txBody>
      </p:sp>
      <p:sp>
        <p:nvSpPr>
          <p:cNvPr id="54" name="正方形/長方形 53">
            <a:extLst>
              <a:ext uri="{FF2B5EF4-FFF2-40B4-BE49-F238E27FC236}">
                <a16:creationId xmlns:a16="http://schemas.microsoft.com/office/drawing/2014/main" id="{3BB79CB9-6890-FAFB-683E-FBAD6B2FD03C}"/>
              </a:ext>
            </a:extLst>
          </p:cNvPr>
          <p:cNvSpPr/>
          <p:nvPr/>
        </p:nvSpPr>
        <p:spPr>
          <a:xfrm>
            <a:off x="3899767" y="4987808"/>
            <a:ext cx="97170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b="1" dirty="0">
                <a:solidFill>
                  <a:srgbClr val="FF0000"/>
                </a:solidFill>
                <a:latin typeface="メイリオ" panose="020B0604030504040204" pitchFamily="50" charset="-128"/>
                <a:ea typeface="メイリオ" panose="020B0604030504040204" pitchFamily="50" charset="-128"/>
              </a:rPr>
              <a:t>寝室</a:t>
            </a:r>
          </a:p>
        </p:txBody>
      </p:sp>
      <p:sp>
        <p:nvSpPr>
          <p:cNvPr id="56" name="正方形/長方形 55">
            <a:extLst>
              <a:ext uri="{FF2B5EF4-FFF2-40B4-BE49-F238E27FC236}">
                <a16:creationId xmlns:a16="http://schemas.microsoft.com/office/drawing/2014/main" id="{BC699F6E-D5BA-378A-63DC-AA039E576A75}"/>
              </a:ext>
            </a:extLst>
          </p:cNvPr>
          <p:cNvSpPr/>
          <p:nvPr/>
        </p:nvSpPr>
        <p:spPr>
          <a:xfrm>
            <a:off x="889896" y="1433933"/>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1.9</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E15B64D3-2DF5-EFA8-F119-83A734205668}"/>
              </a:ext>
            </a:extLst>
          </p:cNvPr>
          <p:cNvSpPr/>
          <p:nvPr/>
        </p:nvSpPr>
        <p:spPr>
          <a:xfrm>
            <a:off x="868421" y="828575"/>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4.0</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3E75F12B-75CD-F5C2-2BC2-DF39ADC08B3D}"/>
              </a:ext>
            </a:extLst>
          </p:cNvPr>
          <p:cNvSpPr/>
          <p:nvPr/>
        </p:nvSpPr>
        <p:spPr>
          <a:xfrm>
            <a:off x="1199693" y="4466657"/>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4.0</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81235B00-8BE9-9707-FDF8-70BE4ECDCB37}"/>
              </a:ext>
            </a:extLst>
          </p:cNvPr>
          <p:cNvSpPr/>
          <p:nvPr/>
        </p:nvSpPr>
        <p:spPr>
          <a:xfrm>
            <a:off x="1271288" y="7091978"/>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1.9</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pic>
        <p:nvPicPr>
          <p:cNvPr id="70" name="図 69">
            <a:extLst>
              <a:ext uri="{FF2B5EF4-FFF2-40B4-BE49-F238E27FC236}">
                <a16:creationId xmlns:a16="http://schemas.microsoft.com/office/drawing/2014/main" id="{B82C8F55-95E4-D34F-A9C8-2687BFEE4A72}"/>
              </a:ext>
            </a:extLst>
          </p:cNvPr>
          <p:cNvPicPr>
            <a:picLocks noChangeAspect="1"/>
          </p:cNvPicPr>
          <p:nvPr/>
        </p:nvPicPr>
        <p:blipFill rotWithShape="1">
          <a:blip r:embed="rId13"/>
          <a:srcRect t="17633" b="21824"/>
          <a:stretch/>
        </p:blipFill>
        <p:spPr>
          <a:xfrm>
            <a:off x="-4833891" y="2254284"/>
            <a:ext cx="2268000" cy="1279491"/>
          </a:xfrm>
          <a:prstGeom prst="rect">
            <a:avLst/>
          </a:prstGeom>
        </p:spPr>
      </p:pic>
      <p:pic>
        <p:nvPicPr>
          <p:cNvPr id="73" name="図 72">
            <a:extLst>
              <a:ext uri="{FF2B5EF4-FFF2-40B4-BE49-F238E27FC236}">
                <a16:creationId xmlns:a16="http://schemas.microsoft.com/office/drawing/2014/main" id="{74672814-2D8C-B549-A524-5550C5B97964}"/>
              </a:ext>
            </a:extLst>
          </p:cNvPr>
          <p:cNvPicPr>
            <a:picLocks noChangeAspect="1"/>
          </p:cNvPicPr>
          <p:nvPr/>
        </p:nvPicPr>
        <p:blipFill rotWithShape="1">
          <a:blip r:embed="rId14"/>
          <a:srcRect t="17633" b="21824"/>
          <a:stretch/>
        </p:blipFill>
        <p:spPr>
          <a:xfrm>
            <a:off x="-2610655" y="2254284"/>
            <a:ext cx="2268000" cy="1279491"/>
          </a:xfrm>
          <a:prstGeom prst="rect">
            <a:avLst/>
          </a:prstGeom>
        </p:spPr>
      </p:pic>
      <p:pic>
        <p:nvPicPr>
          <p:cNvPr id="75" name="図 74">
            <a:extLst>
              <a:ext uri="{FF2B5EF4-FFF2-40B4-BE49-F238E27FC236}">
                <a16:creationId xmlns:a16="http://schemas.microsoft.com/office/drawing/2014/main" id="{6192429A-BE2E-C34F-8305-9DF9BD575C6A}"/>
              </a:ext>
            </a:extLst>
          </p:cNvPr>
          <p:cNvPicPr>
            <a:picLocks noChangeAspect="1"/>
          </p:cNvPicPr>
          <p:nvPr/>
        </p:nvPicPr>
        <p:blipFill rotWithShape="1">
          <a:blip r:embed="rId15"/>
          <a:srcRect t="17508" b="21948"/>
          <a:stretch/>
        </p:blipFill>
        <p:spPr>
          <a:xfrm>
            <a:off x="-2610655" y="4440086"/>
            <a:ext cx="2268000" cy="1279491"/>
          </a:xfrm>
          <a:prstGeom prst="rect">
            <a:avLst/>
          </a:prstGeom>
        </p:spPr>
      </p:pic>
      <p:pic>
        <p:nvPicPr>
          <p:cNvPr id="79" name="図 78">
            <a:extLst>
              <a:ext uri="{FF2B5EF4-FFF2-40B4-BE49-F238E27FC236}">
                <a16:creationId xmlns:a16="http://schemas.microsoft.com/office/drawing/2014/main" id="{2ACD3A0C-5632-BF40-9911-F8032C38EC45}"/>
              </a:ext>
            </a:extLst>
          </p:cNvPr>
          <p:cNvPicPr>
            <a:picLocks noChangeAspect="1"/>
          </p:cNvPicPr>
          <p:nvPr/>
        </p:nvPicPr>
        <p:blipFill rotWithShape="1">
          <a:blip r:embed="rId16"/>
          <a:srcRect t="17508" b="21948"/>
          <a:stretch/>
        </p:blipFill>
        <p:spPr>
          <a:xfrm>
            <a:off x="-4833891" y="4440086"/>
            <a:ext cx="2268000" cy="1279491"/>
          </a:xfrm>
          <a:prstGeom prst="rect">
            <a:avLst/>
          </a:prstGeom>
        </p:spPr>
      </p:pic>
      <p:pic>
        <p:nvPicPr>
          <p:cNvPr id="81" name="図 80">
            <a:extLst>
              <a:ext uri="{FF2B5EF4-FFF2-40B4-BE49-F238E27FC236}">
                <a16:creationId xmlns:a16="http://schemas.microsoft.com/office/drawing/2014/main" id="{2AC4DB12-1256-0444-8EC9-4025D5BFDCD5}"/>
              </a:ext>
            </a:extLst>
          </p:cNvPr>
          <p:cNvPicPr>
            <a:picLocks noChangeAspect="1"/>
          </p:cNvPicPr>
          <p:nvPr/>
        </p:nvPicPr>
        <p:blipFill rotWithShape="1">
          <a:blip r:embed="rId17"/>
          <a:srcRect t="22378" b="24976"/>
          <a:stretch/>
        </p:blipFill>
        <p:spPr>
          <a:xfrm>
            <a:off x="-4833891" y="6724650"/>
            <a:ext cx="2268000" cy="1112587"/>
          </a:xfrm>
          <a:prstGeom prst="rect">
            <a:avLst/>
          </a:prstGeom>
        </p:spPr>
      </p:pic>
      <p:pic>
        <p:nvPicPr>
          <p:cNvPr id="85" name="図 84">
            <a:extLst>
              <a:ext uri="{FF2B5EF4-FFF2-40B4-BE49-F238E27FC236}">
                <a16:creationId xmlns:a16="http://schemas.microsoft.com/office/drawing/2014/main" id="{89A0E007-F78F-C849-AD08-84791E3852C0}"/>
              </a:ext>
            </a:extLst>
          </p:cNvPr>
          <p:cNvPicPr>
            <a:picLocks noChangeAspect="1"/>
          </p:cNvPicPr>
          <p:nvPr/>
        </p:nvPicPr>
        <p:blipFill rotWithShape="1">
          <a:blip r:embed="rId18"/>
          <a:srcRect t="22394" b="24991"/>
          <a:stretch/>
        </p:blipFill>
        <p:spPr>
          <a:xfrm>
            <a:off x="-2610655" y="6724650"/>
            <a:ext cx="2268000" cy="1112587"/>
          </a:xfrm>
          <a:prstGeom prst="rect">
            <a:avLst/>
          </a:prstGeom>
        </p:spPr>
      </p:pic>
      <p:pic>
        <p:nvPicPr>
          <p:cNvPr id="92" name="図 91">
            <a:extLst>
              <a:ext uri="{FF2B5EF4-FFF2-40B4-BE49-F238E27FC236}">
                <a16:creationId xmlns:a16="http://schemas.microsoft.com/office/drawing/2014/main" id="{4BC826FB-A468-3C4C-BD8F-59282F9BF712}"/>
              </a:ext>
            </a:extLst>
          </p:cNvPr>
          <p:cNvPicPr>
            <a:picLocks noChangeAspect="1"/>
          </p:cNvPicPr>
          <p:nvPr/>
        </p:nvPicPr>
        <p:blipFill rotWithShape="1">
          <a:blip r:embed="rId19"/>
          <a:srcRect l="15304" t="20091" r="13863" b="20794"/>
          <a:stretch/>
        </p:blipFill>
        <p:spPr>
          <a:xfrm>
            <a:off x="-2531914" y="8609788"/>
            <a:ext cx="2189259" cy="1702511"/>
          </a:xfrm>
          <a:prstGeom prst="rect">
            <a:avLst/>
          </a:prstGeom>
        </p:spPr>
      </p:pic>
      <p:pic>
        <p:nvPicPr>
          <p:cNvPr id="95" name="図 94">
            <a:extLst>
              <a:ext uri="{FF2B5EF4-FFF2-40B4-BE49-F238E27FC236}">
                <a16:creationId xmlns:a16="http://schemas.microsoft.com/office/drawing/2014/main" id="{6CEDB7C8-7D0B-4244-B497-13EEF96E2943}"/>
              </a:ext>
            </a:extLst>
          </p:cNvPr>
          <p:cNvPicPr>
            <a:picLocks noChangeAspect="1"/>
          </p:cNvPicPr>
          <p:nvPr/>
        </p:nvPicPr>
        <p:blipFill rotWithShape="1">
          <a:blip r:embed="rId20"/>
          <a:srcRect l="14344" t="20079" r="15439" b="20806"/>
          <a:stretch/>
        </p:blipFill>
        <p:spPr>
          <a:xfrm>
            <a:off x="-4740051" y="8609788"/>
            <a:ext cx="2170228" cy="1702514"/>
          </a:xfrm>
          <a:prstGeom prst="rect">
            <a:avLst/>
          </a:prstGeom>
        </p:spPr>
      </p:pic>
      <p:pic>
        <p:nvPicPr>
          <p:cNvPr id="97" name="図 96">
            <a:extLst>
              <a:ext uri="{FF2B5EF4-FFF2-40B4-BE49-F238E27FC236}">
                <a16:creationId xmlns:a16="http://schemas.microsoft.com/office/drawing/2014/main" id="{A2E1E5EE-3586-7043-961B-F04ED4EC96A4}"/>
              </a:ext>
            </a:extLst>
          </p:cNvPr>
          <p:cNvPicPr>
            <a:picLocks noChangeAspect="1"/>
          </p:cNvPicPr>
          <p:nvPr/>
        </p:nvPicPr>
        <p:blipFill>
          <a:blip r:embed="rId21"/>
          <a:stretch>
            <a:fillRect/>
          </a:stretch>
        </p:blipFill>
        <p:spPr>
          <a:xfrm>
            <a:off x="4723969" y="4325348"/>
            <a:ext cx="2425317" cy="2259924"/>
          </a:xfrm>
          <a:prstGeom prst="rect">
            <a:avLst/>
          </a:prstGeom>
        </p:spPr>
      </p:pic>
      <p:pic>
        <p:nvPicPr>
          <p:cNvPr id="101" name="図 100">
            <a:extLst>
              <a:ext uri="{FF2B5EF4-FFF2-40B4-BE49-F238E27FC236}">
                <a16:creationId xmlns:a16="http://schemas.microsoft.com/office/drawing/2014/main" id="{F88F1BD4-FB52-BC40-BAE5-104B179331EF}"/>
              </a:ext>
            </a:extLst>
          </p:cNvPr>
          <p:cNvPicPr>
            <a:picLocks noChangeAspect="1"/>
          </p:cNvPicPr>
          <p:nvPr/>
        </p:nvPicPr>
        <p:blipFill>
          <a:blip r:embed="rId22"/>
          <a:stretch>
            <a:fillRect/>
          </a:stretch>
        </p:blipFill>
        <p:spPr>
          <a:xfrm>
            <a:off x="4754613" y="1790622"/>
            <a:ext cx="2318081" cy="2160000"/>
          </a:xfrm>
          <a:prstGeom prst="rect">
            <a:avLst/>
          </a:prstGeom>
        </p:spPr>
      </p:pic>
      <p:pic>
        <p:nvPicPr>
          <p:cNvPr id="154" name="図 153">
            <a:extLst>
              <a:ext uri="{FF2B5EF4-FFF2-40B4-BE49-F238E27FC236}">
                <a16:creationId xmlns:a16="http://schemas.microsoft.com/office/drawing/2014/main" id="{1BA6FFE1-0A1C-7948-B6B1-D564EACDAEBC}"/>
              </a:ext>
            </a:extLst>
          </p:cNvPr>
          <p:cNvPicPr>
            <a:picLocks noChangeAspect="1"/>
          </p:cNvPicPr>
          <p:nvPr/>
        </p:nvPicPr>
        <p:blipFill rotWithShape="1">
          <a:blip r:embed="rId13"/>
          <a:srcRect t="19627" b="26931"/>
          <a:stretch/>
        </p:blipFill>
        <p:spPr>
          <a:xfrm>
            <a:off x="841954" y="3361862"/>
            <a:ext cx="2029548" cy="1010667"/>
          </a:xfrm>
          <a:prstGeom prst="rect">
            <a:avLst/>
          </a:prstGeom>
        </p:spPr>
      </p:pic>
      <p:pic>
        <p:nvPicPr>
          <p:cNvPr id="155" name="図 154">
            <a:extLst>
              <a:ext uri="{FF2B5EF4-FFF2-40B4-BE49-F238E27FC236}">
                <a16:creationId xmlns:a16="http://schemas.microsoft.com/office/drawing/2014/main" id="{AF4C9C84-D04E-A048-9A8C-053858653522}"/>
              </a:ext>
            </a:extLst>
          </p:cNvPr>
          <p:cNvPicPr>
            <a:picLocks noChangeAspect="1"/>
          </p:cNvPicPr>
          <p:nvPr/>
        </p:nvPicPr>
        <p:blipFill rotWithShape="1">
          <a:blip r:embed="rId18"/>
          <a:srcRect t="17349" b="26866"/>
          <a:stretch/>
        </p:blipFill>
        <p:spPr>
          <a:xfrm>
            <a:off x="809506" y="5390698"/>
            <a:ext cx="2093262" cy="1088751"/>
          </a:xfrm>
          <a:prstGeom prst="rect">
            <a:avLst/>
          </a:prstGeom>
        </p:spPr>
      </p:pic>
      <p:sp>
        <p:nvSpPr>
          <p:cNvPr id="14" name="正方形/長方形 13">
            <a:extLst>
              <a:ext uri="{FF2B5EF4-FFF2-40B4-BE49-F238E27FC236}">
                <a16:creationId xmlns:a16="http://schemas.microsoft.com/office/drawing/2014/main" id="{8CF72546-B44E-51F5-6746-F6C893F6903B}"/>
              </a:ext>
            </a:extLst>
          </p:cNvPr>
          <p:cNvSpPr/>
          <p:nvPr/>
        </p:nvSpPr>
        <p:spPr>
          <a:xfrm>
            <a:off x="740574" y="3426899"/>
            <a:ext cx="2404000" cy="1003108"/>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73567C8-DFFE-8302-1217-2E06E78CD5BC}"/>
              </a:ext>
            </a:extLst>
          </p:cNvPr>
          <p:cNvSpPr/>
          <p:nvPr/>
        </p:nvSpPr>
        <p:spPr>
          <a:xfrm>
            <a:off x="93825" y="9608472"/>
            <a:ext cx="3383941" cy="784189"/>
          </a:xfrm>
          <a:prstGeom prst="rect">
            <a:avLst/>
          </a:prstGeom>
          <a:solidFill>
            <a:srgbClr val="F25E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25E64"/>
              </a:solidFill>
            </a:endParaRPr>
          </a:p>
        </p:txBody>
      </p:sp>
      <p:sp>
        <p:nvSpPr>
          <p:cNvPr id="173" name="テキスト ボックス 172">
            <a:extLst>
              <a:ext uri="{FF2B5EF4-FFF2-40B4-BE49-F238E27FC236}">
                <a16:creationId xmlns:a16="http://schemas.microsoft.com/office/drawing/2014/main" id="{FD7C149D-5062-EC44-9C06-E79AC53AB05B}"/>
              </a:ext>
            </a:extLst>
          </p:cNvPr>
          <p:cNvSpPr txBox="1"/>
          <p:nvPr/>
        </p:nvSpPr>
        <p:spPr>
          <a:xfrm>
            <a:off x="133688" y="9776072"/>
            <a:ext cx="2617752" cy="463204"/>
          </a:xfrm>
          <a:prstGeom prst="rect">
            <a:avLst/>
          </a:prstGeom>
          <a:noFill/>
        </p:spPr>
        <p:txBody>
          <a:bodyPr wrap="square" rtlCol="0">
            <a:spAutoFit/>
          </a:bodyPr>
          <a:lstStyle/>
          <a:p>
            <a:pPr algn="just">
              <a:lnSpc>
                <a:spcPct val="130000"/>
              </a:lnSpc>
            </a:pPr>
            <a:r>
              <a:rPr lang="ja-JP" altLang="en-US" sz="1100" b="1" dirty="0">
                <a:solidFill>
                  <a:schemeClr val="bg1"/>
                </a:solidFill>
                <a:latin typeface="Meiryo" panose="020B0604030504040204" pitchFamily="34" charset="-128"/>
                <a:ea typeface="Meiryo" panose="020B0604030504040204" pitchFamily="34" charset="-128"/>
              </a:rPr>
              <a:t>先進的窓リノベ</a:t>
            </a:r>
            <a:r>
              <a:rPr lang="en-US" altLang="ja-JP" sz="1100" b="1" dirty="0">
                <a:solidFill>
                  <a:schemeClr val="bg1"/>
                </a:solidFill>
                <a:latin typeface="Meiryo" panose="020B0604030504040204" pitchFamily="34" charset="-128"/>
                <a:ea typeface="Meiryo" panose="020B0604030504040204" pitchFamily="34" charset="-128"/>
              </a:rPr>
              <a:t>2024</a:t>
            </a:r>
            <a:r>
              <a:rPr lang="ja-JP" altLang="en-US" sz="1100" b="1" dirty="0">
                <a:solidFill>
                  <a:schemeClr val="bg1"/>
                </a:solidFill>
                <a:latin typeface="Meiryo" panose="020B0604030504040204" pitchFamily="34" charset="-128"/>
                <a:ea typeface="Meiryo" panose="020B0604030504040204" pitchFamily="34" charset="-128"/>
              </a:rPr>
              <a:t>事業専用サイト</a:t>
            </a:r>
          </a:p>
          <a:p>
            <a:pPr algn="just">
              <a:lnSpc>
                <a:spcPct val="130000"/>
              </a:lnSpc>
            </a:pPr>
            <a:r>
              <a:rPr lang="en-US" altLang="ja-JP" sz="800" b="1" dirty="0">
                <a:solidFill>
                  <a:schemeClr val="bg1"/>
                </a:solidFill>
                <a:latin typeface="Meiryo" panose="020B0604030504040204" pitchFamily="34" charset="-128"/>
                <a:ea typeface="Meiryo" panose="020B0604030504040204" pitchFamily="34" charset="-128"/>
              </a:rPr>
              <a:t>https://window-renovation2024.env.go.jp/</a:t>
            </a:r>
            <a:endParaRPr lang="ja-JP" altLang="en-US" sz="800" b="1"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FC66E2A8-4967-4999-ABDB-5FD6D719327F}"/>
              </a:ext>
            </a:extLst>
          </p:cNvPr>
          <p:cNvSpPr txBox="1"/>
          <p:nvPr/>
        </p:nvSpPr>
        <p:spPr>
          <a:xfrm>
            <a:off x="2751440" y="10411724"/>
            <a:ext cx="5028042" cy="230832"/>
          </a:xfrm>
          <a:prstGeom prst="rect">
            <a:avLst/>
          </a:prstGeom>
          <a:noFill/>
        </p:spPr>
        <p:txBody>
          <a:bodyPr wrap="square" rtlCol="0">
            <a:spAutoFit/>
          </a:bodyPr>
          <a:lstStyle/>
          <a:p>
            <a:r>
              <a:rPr kumimoji="1" lang="en-US" altLang="ja-JP" sz="900" dirty="0"/>
              <a:t>※</a:t>
            </a:r>
            <a:r>
              <a:rPr kumimoji="1" lang="ja-JP" altLang="en-US" sz="900" dirty="0"/>
              <a:t>本チラシは事務局から提供された</a:t>
            </a:r>
            <a:r>
              <a:rPr lang="ja-JP" altLang="en-US" sz="900" dirty="0"/>
              <a:t>資料</a:t>
            </a:r>
            <a:r>
              <a:rPr kumimoji="1" lang="ja-JP" altLang="en-US" sz="900" dirty="0"/>
              <a:t>に基づいて</a:t>
            </a:r>
            <a:r>
              <a:rPr lang="ja-JP" altLang="en-US" sz="900" dirty="0"/>
              <a:t>窓リノベ事業者</a:t>
            </a:r>
            <a:r>
              <a:rPr kumimoji="1" lang="ja-JP" altLang="en-US" sz="900" dirty="0"/>
              <a:t>が作成したものです。</a:t>
            </a:r>
          </a:p>
        </p:txBody>
      </p:sp>
      <p:sp>
        <p:nvSpPr>
          <p:cNvPr id="8" name="吹き出し: 四角形 82">
            <a:extLst>
              <a:ext uri="{FF2B5EF4-FFF2-40B4-BE49-F238E27FC236}">
                <a16:creationId xmlns:a16="http://schemas.microsoft.com/office/drawing/2014/main" id="{18DFFABE-9637-EDBF-87D6-1A18878E7BD7}"/>
              </a:ext>
            </a:extLst>
          </p:cNvPr>
          <p:cNvSpPr/>
          <p:nvPr/>
        </p:nvSpPr>
        <p:spPr>
          <a:xfrm>
            <a:off x="-3386037" y="-483330"/>
            <a:ext cx="3190040" cy="1917263"/>
          </a:xfrm>
          <a:prstGeom prst="wedgeRectCallout">
            <a:avLst>
              <a:gd name="adj1" fmla="val 58438"/>
              <a:gd name="adj2" fmla="val 34815"/>
            </a:avLst>
          </a:prstGeom>
          <a:solidFill>
            <a:schemeClr val="bg1"/>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rPr>
              <a:t>赤字部分</a:t>
            </a:r>
            <a:endParaRPr lang="en-US" altLang="ja-JP" sz="1200" b="1" dirty="0">
              <a:solidFill>
                <a:srgbClr val="FF0000"/>
              </a:solidFill>
            </a:endParaRPr>
          </a:p>
          <a:p>
            <a:r>
              <a:rPr lang="ja-JP" altLang="en-US" sz="1200" dirty="0">
                <a:solidFill>
                  <a:schemeClr val="tx1"/>
                </a:solidFill>
              </a:rPr>
              <a:t>・窓の性能値</a:t>
            </a:r>
            <a:endParaRPr lang="en-US" altLang="ja-JP" sz="1200" dirty="0">
              <a:solidFill>
                <a:schemeClr val="tx1"/>
              </a:solidFill>
            </a:endParaRPr>
          </a:p>
          <a:p>
            <a:r>
              <a:rPr lang="ja-JP" altLang="en-US" sz="1200" dirty="0">
                <a:solidFill>
                  <a:schemeClr val="tx1"/>
                </a:solidFill>
              </a:rPr>
              <a:t>・改修前後の窓の仕様</a:t>
            </a:r>
            <a:endParaRPr lang="en-US" altLang="ja-JP" sz="1200" dirty="0">
              <a:solidFill>
                <a:schemeClr val="tx1"/>
              </a:solidFill>
            </a:endParaRPr>
          </a:p>
          <a:p>
            <a:r>
              <a:rPr lang="ja-JP" altLang="en-US" sz="1200" dirty="0">
                <a:solidFill>
                  <a:schemeClr val="tx1"/>
                </a:solidFill>
              </a:rPr>
              <a:t>・断熱性能の向上幅（吹き出し部分）</a:t>
            </a:r>
            <a:endParaRPr lang="en-US" altLang="ja-JP" sz="1200" dirty="0">
              <a:solidFill>
                <a:schemeClr val="tx1"/>
              </a:solidFill>
            </a:endParaRPr>
          </a:p>
          <a:p>
            <a:r>
              <a:rPr lang="ja-JP" altLang="en-US" sz="1200" dirty="0">
                <a:solidFill>
                  <a:schemeClr val="tx1"/>
                </a:solidFill>
              </a:rPr>
              <a:t>・</a:t>
            </a:r>
            <a:r>
              <a:rPr lang="en-US" altLang="ja-JP" sz="1200" dirty="0">
                <a:solidFill>
                  <a:schemeClr val="tx1"/>
                </a:solidFill>
              </a:rPr>
              <a:t>Low-E</a:t>
            </a:r>
            <a:r>
              <a:rPr lang="ja-JP" altLang="en-US" sz="1200" dirty="0">
                <a:solidFill>
                  <a:schemeClr val="tx1"/>
                </a:solidFill>
              </a:rPr>
              <a:t>複層ガラスを使用する部屋名</a:t>
            </a:r>
            <a:endParaRPr lang="en-US" altLang="ja-JP" sz="1200" dirty="0">
              <a:solidFill>
                <a:schemeClr val="tx1"/>
              </a:solidFill>
            </a:endParaRPr>
          </a:p>
          <a:p>
            <a:r>
              <a:rPr lang="ja-JP" altLang="en-US" sz="1200" dirty="0">
                <a:solidFill>
                  <a:schemeClr val="tx1"/>
                </a:solidFill>
              </a:rPr>
              <a:t>・事業者のお問い合わせ先</a:t>
            </a:r>
            <a:endParaRPr lang="en-US" altLang="ja-JP" sz="1200" dirty="0">
              <a:solidFill>
                <a:schemeClr val="tx1"/>
              </a:solidFill>
            </a:endParaRPr>
          </a:p>
          <a:p>
            <a:r>
              <a:rPr lang="ja-JP" altLang="en-US" sz="1200" b="1" dirty="0">
                <a:solidFill>
                  <a:srgbClr val="FF0000"/>
                </a:solidFill>
              </a:rPr>
              <a:t>赤枠（破線）内</a:t>
            </a:r>
            <a:endParaRPr lang="en-US" altLang="ja-JP" sz="1200" b="1" dirty="0">
              <a:solidFill>
                <a:srgbClr val="FF0000"/>
              </a:solidFill>
            </a:endParaRPr>
          </a:p>
          <a:p>
            <a:r>
              <a:rPr lang="ja-JP" altLang="en-US" sz="1200" dirty="0">
                <a:solidFill>
                  <a:schemeClr val="tx1"/>
                </a:solidFill>
              </a:rPr>
              <a:t>・改修前後の窓のイラスト</a:t>
            </a:r>
            <a:endParaRPr lang="en-US" altLang="ja-JP" sz="1200" dirty="0">
              <a:solidFill>
                <a:schemeClr val="tx1"/>
              </a:solidFill>
            </a:endParaRPr>
          </a:p>
          <a:p>
            <a:r>
              <a:rPr lang="ja-JP" altLang="en-US" sz="1200" b="1" dirty="0">
                <a:solidFill>
                  <a:schemeClr val="tx1"/>
                </a:solidFill>
              </a:rPr>
              <a:t>については、改修工事や事業者の実態に即した形に修正して使用してください。</a:t>
            </a:r>
          </a:p>
        </p:txBody>
      </p:sp>
      <p:pic>
        <p:nvPicPr>
          <p:cNvPr id="3074" name="Picture 2">
            <a:extLst>
              <a:ext uri="{FF2B5EF4-FFF2-40B4-BE49-F238E27FC236}">
                <a16:creationId xmlns:a16="http://schemas.microsoft.com/office/drawing/2014/main" id="{4AE6780E-569A-677D-12E6-14BC530BB69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38266" y="9686704"/>
            <a:ext cx="625595" cy="62559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59ED95DC-ED85-B246-B298-B95046D80B94}"/>
              </a:ext>
            </a:extLst>
          </p:cNvPr>
          <p:cNvGrpSpPr/>
          <p:nvPr/>
        </p:nvGrpSpPr>
        <p:grpSpPr>
          <a:xfrm>
            <a:off x="265351" y="7502411"/>
            <a:ext cx="2425700" cy="1054100"/>
            <a:chOff x="265351" y="7502411"/>
            <a:chExt cx="2425700" cy="1054100"/>
          </a:xfrm>
        </p:grpSpPr>
        <p:pic>
          <p:nvPicPr>
            <p:cNvPr id="103" name="図 102">
              <a:extLst>
                <a:ext uri="{FF2B5EF4-FFF2-40B4-BE49-F238E27FC236}">
                  <a16:creationId xmlns:a16="http://schemas.microsoft.com/office/drawing/2014/main" id="{E9E30B2F-74E3-314D-9CDB-992147DDEF36}"/>
                </a:ext>
              </a:extLst>
            </p:cNvPr>
            <p:cNvPicPr>
              <a:picLocks noChangeAspect="1"/>
            </p:cNvPicPr>
            <p:nvPr/>
          </p:nvPicPr>
          <p:blipFill>
            <a:blip r:embed="rId24"/>
            <a:stretch>
              <a:fillRect/>
            </a:stretch>
          </p:blipFill>
          <p:spPr>
            <a:xfrm>
              <a:off x="265351" y="7502411"/>
              <a:ext cx="2425700" cy="1054100"/>
            </a:xfrm>
            <a:prstGeom prst="rect">
              <a:avLst/>
            </a:prstGeom>
          </p:spPr>
        </p:pic>
        <p:sp>
          <p:nvSpPr>
            <p:cNvPr id="96" name="正方形/長方形 95">
              <a:extLst>
                <a:ext uri="{FF2B5EF4-FFF2-40B4-BE49-F238E27FC236}">
                  <a16:creationId xmlns:a16="http://schemas.microsoft.com/office/drawing/2014/main" id="{05CD033E-545C-F64A-8684-5B8CC414D0E7}"/>
                </a:ext>
              </a:extLst>
            </p:cNvPr>
            <p:cNvSpPr/>
            <p:nvPr/>
          </p:nvSpPr>
          <p:spPr>
            <a:xfrm>
              <a:off x="399148" y="7605264"/>
              <a:ext cx="14569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1050" b="1">
                  <a:solidFill>
                    <a:srgbClr val="F25E64"/>
                  </a:solidFill>
                  <a:latin typeface="メイリオ" panose="020B0604030504040204" pitchFamily="50" charset="-128"/>
                  <a:ea typeface="メイリオ" panose="020B0604030504040204" pitchFamily="50" charset="-128"/>
                </a:rPr>
                <a:t>その他の省エネ</a:t>
              </a:r>
              <a:endParaRPr lang="ja-JP" altLang="en-US" sz="1050" b="1" dirty="0">
                <a:solidFill>
                  <a:srgbClr val="F25E64"/>
                </a:solidFill>
                <a:latin typeface="メイリオ" panose="020B0604030504040204" pitchFamily="50" charset="-128"/>
                <a:ea typeface="メイリオ" panose="020B0604030504040204" pitchFamily="50" charset="-128"/>
              </a:endParaRPr>
            </a:p>
          </p:txBody>
        </p:sp>
        <p:sp>
          <p:nvSpPr>
            <p:cNvPr id="99" name="テキスト ボックス 98">
              <a:extLst>
                <a:ext uri="{FF2B5EF4-FFF2-40B4-BE49-F238E27FC236}">
                  <a16:creationId xmlns:a16="http://schemas.microsoft.com/office/drawing/2014/main" id="{9DD52461-5633-714C-88D6-C9B2F280D8C2}"/>
                </a:ext>
              </a:extLst>
            </p:cNvPr>
            <p:cNvSpPr txBox="1"/>
            <p:nvPr/>
          </p:nvSpPr>
          <p:spPr>
            <a:xfrm>
              <a:off x="385472" y="7858396"/>
              <a:ext cx="2081510" cy="461665"/>
            </a:xfrm>
            <a:prstGeom prst="rect">
              <a:avLst/>
            </a:prstGeom>
            <a:noFill/>
          </p:spPr>
          <p:txBody>
            <a:bodyPr wrap="square" rtlCol="0">
              <a:spAutoFit/>
            </a:bodyPr>
            <a:lstStyle/>
            <a:p>
              <a:pPr algn="just"/>
              <a:r>
                <a:rPr lang="ja-JP" altLang="en-US" sz="800" b="1" spc="-80">
                  <a:latin typeface="Meiryo" panose="020B0604030504040204" pitchFamily="34" charset="-128"/>
                  <a:ea typeface="Meiryo" panose="020B0604030504040204" pitchFamily="34" charset="-128"/>
                </a:rPr>
                <a:t>窓の高断熱化で省エネ効果を高めるとともに、普段の生活の中で、エアコンの使い方の見直しなどを行うと更に省エネ効果が高まります。</a:t>
              </a:r>
              <a:endParaRPr lang="ja-JP" altLang="en-US" sz="800" b="1" spc="-80" dirty="0">
                <a:latin typeface="Meiryo" panose="020B0604030504040204" pitchFamily="34" charset="-128"/>
                <a:ea typeface="Meiryo" panose="020B0604030504040204" pitchFamily="34" charset="-128"/>
              </a:endParaRPr>
            </a:p>
          </p:txBody>
        </p:sp>
      </p:grpSp>
      <p:grpSp>
        <p:nvGrpSpPr>
          <p:cNvPr id="4" name="グループ化 3">
            <a:extLst>
              <a:ext uri="{FF2B5EF4-FFF2-40B4-BE49-F238E27FC236}">
                <a16:creationId xmlns:a16="http://schemas.microsoft.com/office/drawing/2014/main" id="{14A6C60A-AFD0-2C40-BCF9-5C6F982FD9E6}"/>
              </a:ext>
            </a:extLst>
          </p:cNvPr>
          <p:cNvGrpSpPr/>
          <p:nvPr/>
        </p:nvGrpSpPr>
        <p:grpSpPr>
          <a:xfrm>
            <a:off x="2628886" y="7502176"/>
            <a:ext cx="2425700" cy="1054100"/>
            <a:chOff x="2628886" y="7502176"/>
            <a:chExt cx="2425700" cy="1054100"/>
          </a:xfrm>
        </p:grpSpPr>
        <p:pic>
          <p:nvPicPr>
            <p:cNvPr id="108" name="図 107">
              <a:extLst>
                <a:ext uri="{FF2B5EF4-FFF2-40B4-BE49-F238E27FC236}">
                  <a16:creationId xmlns:a16="http://schemas.microsoft.com/office/drawing/2014/main" id="{A10543EF-B213-2A43-A384-A134EC56F286}"/>
                </a:ext>
              </a:extLst>
            </p:cNvPr>
            <p:cNvPicPr>
              <a:picLocks noChangeAspect="1"/>
            </p:cNvPicPr>
            <p:nvPr/>
          </p:nvPicPr>
          <p:blipFill>
            <a:blip r:embed="rId25"/>
            <a:stretch>
              <a:fillRect/>
            </a:stretch>
          </p:blipFill>
          <p:spPr>
            <a:xfrm>
              <a:off x="2628886" y="7502176"/>
              <a:ext cx="2425700" cy="1054100"/>
            </a:xfrm>
            <a:prstGeom prst="rect">
              <a:avLst/>
            </a:prstGeom>
          </p:spPr>
        </p:pic>
        <p:sp>
          <p:nvSpPr>
            <p:cNvPr id="102" name="テキスト ボックス 101">
              <a:extLst>
                <a:ext uri="{FF2B5EF4-FFF2-40B4-BE49-F238E27FC236}">
                  <a16:creationId xmlns:a16="http://schemas.microsoft.com/office/drawing/2014/main" id="{1D5E533E-4EA5-D849-B485-C637D3DA345A}"/>
                </a:ext>
              </a:extLst>
            </p:cNvPr>
            <p:cNvSpPr txBox="1"/>
            <p:nvPr/>
          </p:nvSpPr>
          <p:spPr>
            <a:xfrm>
              <a:off x="3703207" y="7731175"/>
              <a:ext cx="1181829"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室内の冷やしすぎに</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注意し、無理のない</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範囲で室内温度を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上げましょう。</a:t>
              </a:r>
              <a:endParaRPr lang="ja-JP" altLang="en-US" sz="800" b="1" dirty="0">
                <a:latin typeface="Meiryo" panose="020B0604030504040204" pitchFamily="34" charset="-128"/>
                <a:ea typeface="Meiryo" panose="020B0604030504040204" pitchFamily="34" charset="-128"/>
              </a:endParaRPr>
            </a:p>
          </p:txBody>
        </p:sp>
      </p:grpSp>
      <p:grpSp>
        <p:nvGrpSpPr>
          <p:cNvPr id="9" name="グループ化 8">
            <a:extLst>
              <a:ext uri="{FF2B5EF4-FFF2-40B4-BE49-F238E27FC236}">
                <a16:creationId xmlns:a16="http://schemas.microsoft.com/office/drawing/2014/main" id="{7A955778-39E7-E344-B782-CB2189EA8D80}"/>
              </a:ext>
            </a:extLst>
          </p:cNvPr>
          <p:cNvGrpSpPr/>
          <p:nvPr/>
        </p:nvGrpSpPr>
        <p:grpSpPr>
          <a:xfrm>
            <a:off x="4995699" y="7502299"/>
            <a:ext cx="2425700" cy="1054100"/>
            <a:chOff x="4995699" y="7502299"/>
            <a:chExt cx="2425700" cy="1054100"/>
          </a:xfrm>
        </p:grpSpPr>
        <p:pic>
          <p:nvPicPr>
            <p:cNvPr id="112" name="図 111">
              <a:extLst>
                <a:ext uri="{FF2B5EF4-FFF2-40B4-BE49-F238E27FC236}">
                  <a16:creationId xmlns:a16="http://schemas.microsoft.com/office/drawing/2014/main" id="{1691C9F0-8F67-8E43-8127-BBA55D1A55AF}"/>
                </a:ext>
              </a:extLst>
            </p:cNvPr>
            <p:cNvPicPr>
              <a:picLocks noChangeAspect="1"/>
            </p:cNvPicPr>
            <p:nvPr/>
          </p:nvPicPr>
          <p:blipFill>
            <a:blip r:embed="rId26"/>
            <a:stretch>
              <a:fillRect/>
            </a:stretch>
          </p:blipFill>
          <p:spPr>
            <a:xfrm>
              <a:off x="4995699" y="7502299"/>
              <a:ext cx="2425700" cy="1054100"/>
            </a:xfrm>
            <a:prstGeom prst="rect">
              <a:avLst/>
            </a:prstGeom>
          </p:spPr>
        </p:pic>
        <p:sp>
          <p:nvSpPr>
            <p:cNvPr id="104" name="テキスト ボックス 103">
              <a:extLst>
                <a:ext uri="{FF2B5EF4-FFF2-40B4-BE49-F238E27FC236}">
                  <a16:creationId xmlns:a16="http://schemas.microsoft.com/office/drawing/2014/main" id="{A6B9577B-3C4D-A248-860F-78A04AFDED43}"/>
                </a:ext>
              </a:extLst>
            </p:cNvPr>
            <p:cNvSpPr txBox="1"/>
            <p:nvPr/>
          </p:nvSpPr>
          <p:spPr>
            <a:xfrm>
              <a:off x="6070028" y="7731175"/>
              <a:ext cx="1236213"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重ね着するなどして、無理のない範囲で</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室内温度を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下げましょう。</a:t>
              </a:r>
              <a:endParaRPr lang="ja-JP" altLang="en-US" sz="800" b="1" dirty="0">
                <a:latin typeface="Meiryo" panose="020B0604030504040204" pitchFamily="34" charset="-128"/>
                <a:ea typeface="Meiryo" panose="020B0604030504040204" pitchFamily="34" charset="-128"/>
              </a:endParaRPr>
            </a:p>
          </p:txBody>
        </p:sp>
      </p:grpSp>
      <p:grpSp>
        <p:nvGrpSpPr>
          <p:cNvPr id="13" name="グループ化 12">
            <a:extLst>
              <a:ext uri="{FF2B5EF4-FFF2-40B4-BE49-F238E27FC236}">
                <a16:creationId xmlns:a16="http://schemas.microsoft.com/office/drawing/2014/main" id="{8836B272-1757-C941-AEEB-D1742268E459}"/>
              </a:ext>
            </a:extLst>
          </p:cNvPr>
          <p:cNvGrpSpPr/>
          <p:nvPr/>
        </p:nvGrpSpPr>
        <p:grpSpPr>
          <a:xfrm>
            <a:off x="200793" y="8433430"/>
            <a:ext cx="2489200" cy="1081694"/>
            <a:chOff x="200793" y="8433430"/>
            <a:chExt cx="2489200" cy="1081694"/>
          </a:xfrm>
        </p:grpSpPr>
        <p:pic>
          <p:nvPicPr>
            <p:cNvPr id="133" name="図 132">
              <a:extLst>
                <a:ext uri="{FF2B5EF4-FFF2-40B4-BE49-F238E27FC236}">
                  <a16:creationId xmlns:a16="http://schemas.microsoft.com/office/drawing/2014/main" id="{B1D86B91-9A68-DD4D-9918-D5C195314B30}"/>
                </a:ext>
              </a:extLst>
            </p:cNvPr>
            <p:cNvPicPr>
              <a:picLocks noChangeAspect="1"/>
            </p:cNvPicPr>
            <p:nvPr/>
          </p:nvPicPr>
          <p:blipFill>
            <a:blip r:embed="rId27"/>
            <a:stretch>
              <a:fillRect/>
            </a:stretch>
          </p:blipFill>
          <p:spPr>
            <a:xfrm>
              <a:off x="200793" y="8433430"/>
              <a:ext cx="2489200" cy="1081694"/>
            </a:xfrm>
            <a:prstGeom prst="rect">
              <a:avLst/>
            </a:prstGeom>
          </p:spPr>
        </p:pic>
        <p:sp>
          <p:nvSpPr>
            <p:cNvPr id="110" name="テキスト ボックス 109">
              <a:extLst>
                <a:ext uri="{FF2B5EF4-FFF2-40B4-BE49-F238E27FC236}">
                  <a16:creationId xmlns:a16="http://schemas.microsoft.com/office/drawing/2014/main" id="{3F4B7269-8B8B-9749-9146-B5D6FD233051}"/>
                </a:ext>
              </a:extLst>
            </p:cNvPr>
            <p:cNvSpPr txBox="1"/>
            <p:nvPr/>
          </p:nvSpPr>
          <p:spPr>
            <a:xfrm>
              <a:off x="1332995" y="8711184"/>
              <a:ext cx="1181829" cy="46166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目詰まりした</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フィルターを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清掃しましょう。</a:t>
              </a:r>
              <a:endParaRPr lang="ja-JP" altLang="en-US" sz="800" b="1" dirty="0">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A0024A6E-E4C0-6042-9E00-CF0D5EA7E3B1}"/>
              </a:ext>
            </a:extLst>
          </p:cNvPr>
          <p:cNvGrpSpPr/>
          <p:nvPr/>
        </p:nvGrpSpPr>
        <p:grpSpPr>
          <a:xfrm>
            <a:off x="2628886" y="8454537"/>
            <a:ext cx="2425700" cy="1054100"/>
            <a:chOff x="2628886" y="8454537"/>
            <a:chExt cx="2425700" cy="1054100"/>
          </a:xfrm>
        </p:grpSpPr>
        <p:pic>
          <p:nvPicPr>
            <p:cNvPr id="125" name="図 124">
              <a:extLst>
                <a:ext uri="{FF2B5EF4-FFF2-40B4-BE49-F238E27FC236}">
                  <a16:creationId xmlns:a16="http://schemas.microsoft.com/office/drawing/2014/main" id="{8872E7D6-23AF-7943-BE51-6966189267CC}"/>
                </a:ext>
              </a:extLst>
            </p:cNvPr>
            <p:cNvPicPr>
              <a:picLocks noChangeAspect="1"/>
            </p:cNvPicPr>
            <p:nvPr/>
          </p:nvPicPr>
          <p:blipFill>
            <a:blip r:embed="rId28"/>
            <a:stretch>
              <a:fillRect/>
            </a:stretch>
          </p:blipFill>
          <p:spPr>
            <a:xfrm>
              <a:off x="2628886" y="8454537"/>
              <a:ext cx="2425700" cy="1054100"/>
            </a:xfrm>
            <a:prstGeom prst="rect">
              <a:avLst/>
            </a:prstGeom>
          </p:spPr>
        </p:pic>
        <p:sp>
          <p:nvSpPr>
            <p:cNvPr id="120" name="テキスト ボックス 119">
              <a:extLst>
                <a:ext uri="{FF2B5EF4-FFF2-40B4-BE49-F238E27FC236}">
                  <a16:creationId xmlns:a16="http://schemas.microsoft.com/office/drawing/2014/main" id="{7D531BFC-2B97-5442-A25A-0685620D1AA7}"/>
                </a:ext>
              </a:extLst>
            </p:cNvPr>
            <p:cNvSpPr txBox="1"/>
            <p:nvPr/>
          </p:nvSpPr>
          <p:spPr>
            <a:xfrm>
              <a:off x="3742963" y="8645575"/>
              <a:ext cx="1181829"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日中は“すだれ“や</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“よしず“などで</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窓からの日差しを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和らげましょう。</a:t>
              </a:r>
              <a:endParaRPr lang="ja-JP" altLang="en-US" sz="800" b="1" dirty="0">
                <a:latin typeface="Meiryo" panose="020B0604030504040204" pitchFamily="34" charset="-128"/>
                <a:ea typeface="Meiryo" panose="020B0604030504040204" pitchFamily="34" charset="-128"/>
              </a:endParaRPr>
            </a:p>
          </p:txBody>
        </p:sp>
      </p:grpSp>
      <p:grpSp>
        <p:nvGrpSpPr>
          <p:cNvPr id="10" name="グループ化 9">
            <a:extLst>
              <a:ext uri="{FF2B5EF4-FFF2-40B4-BE49-F238E27FC236}">
                <a16:creationId xmlns:a16="http://schemas.microsoft.com/office/drawing/2014/main" id="{D2D8E6B1-0862-E245-A5FB-CEEDD983A718}"/>
              </a:ext>
            </a:extLst>
          </p:cNvPr>
          <p:cNvGrpSpPr/>
          <p:nvPr/>
        </p:nvGrpSpPr>
        <p:grpSpPr>
          <a:xfrm>
            <a:off x="4997919" y="8458860"/>
            <a:ext cx="2425700" cy="1054100"/>
            <a:chOff x="4997919" y="8458860"/>
            <a:chExt cx="2425700" cy="1054100"/>
          </a:xfrm>
        </p:grpSpPr>
        <p:pic>
          <p:nvPicPr>
            <p:cNvPr id="121" name="図 120">
              <a:extLst>
                <a:ext uri="{FF2B5EF4-FFF2-40B4-BE49-F238E27FC236}">
                  <a16:creationId xmlns:a16="http://schemas.microsoft.com/office/drawing/2014/main" id="{5CEDA0EC-B44A-6448-855E-B4A16C5AF55E}"/>
                </a:ext>
              </a:extLst>
            </p:cNvPr>
            <p:cNvPicPr>
              <a:picLocks noChangeAspect="1"/>
            </p:cNvPicPr>
            <p:nvPr/>
          </p:nvPicPr>
          <p:blipFill>
            <a:blip r:embed="rId29"/>
            <a:stretch>
              <a:fillRect/>
            </a:stretch>
          </p:blipFill>
          <p:spPr>
            <a:xfrm>
              <a:off x="4997919" y="8458860"/>
              <a:ext cx="2425700" cy="1054100"/>
            </a:xfrm>
            <a:prstGeom prst="rect">
              <a:avLst/>
            </a:prstGeom>
          </p:spPr>
        </p:pic>
        <p:sp>
          <p:nvSpPr>
            <p:cNvPr id="124" name="テキスト ボックス 123">
              <a:extLst>
                <a:ext uri="{FF2B5EF4-FFF2-40B4-BE49-F238E27FC236}">
                  <a16:creationId xmlns:a16="http://schemas.microsoft.com/office/drawing/2014/main" id="{1BE99773-C0FD-AE49-86AB-6803DB80233D}"/>
                </a:ext>
              </a:extLst>
            </p:cNvPr>
            <p:cNvSpPr txBox="1"/>
            <p:nvPr/>
          </p:nvSpPr>
          <p:spPr>
            <a:xfrm>
              <a:off x="6084296" y="8711184"/>
              <a:ext cx="1181829" cy="46166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窓には厚手の</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カーテンを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掛けましょう。</a:t>
              </a:r>
              <a:endParaRPr lang="ja-JP" altLang="en-US" sz="800" b="1" dirty="0">
                <a:latin typeface="Meiryo" panose="020B0604030504040204" pitchFamily="34" charset="-128"/>
                <a:ea typeface="Meiryo" panose="020B0604030504040204" pitchFamily="34" charset="-128"/>
              </a:endParaRPr>
            </a:p>
          </p:txBody>
        </p:sp>
      </p:grpSp>
      <p:sp>
        <p:nvSpPr>
          <p:cNvPr id="15" name="正方形/長方形 14">
            <a:extLst>
              <a:ext uri="{FF2B5EF4-FFF2-40B4-BE49-F238E27FC236}">
                <a16:creationId xmlns:a16="http://schemas.microsoft.com/office/drawing/2014/main" id="{A219F345-FFEC-5521-EF85-CBA78454CD76}"/>
              </a:ext>
            </a:extLst>
          </p:cNvPr>
          <p:cNvSpPr/>
          <p:nvPr/>
        </p:nvSpPr>
        <p:spPr>
          <a:xfrm>
            <a:off x="653935" y="5473004"/>
            <a:ext cx="2490639" cy="1052446"/>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図 175">
            <a:extLst>
              <a:ext uri="{FF2B5EF4-FFF2-40B4-BE49-F238E27FC236}">
                <a16:creationId xmlns:a16="http://schemas.microsoft.com/office/drawing/2014/main" id="{4A57D309-E595-FF4B-9077-397C35171530}"/>
              </a:ext>
            </a:extLst>
          </p:cNvPr>
          <p:cNvPicPr>
            <a:picLocks noChangeAspect="1"/>
          </p:cNvPicPr>
          <p:nvPr/>
        </p:nvPicPr>
        <p:blipFill>
          <a:blip r:embed="rId30"/>
          <a:stretch>
            <a:fillRect/>
          </a:stretch>
        </p:blipFill>
        <p:spPr>
          <a:xfrm>
            <a:off x="-435145" y="8632596"/>
            <a:ext cx="1027515" cy="997587"/>
          </a:xfrm>
          <a:prstGeom prst="rect">
            <a:avLst/>
          </a:prstGeom>
        </p:spPr>
      </p:pic>
      <p:grpSp>
        <p:nvGrpSpPr>
          <p:cNvPr id="20" name="グループ化 19">
            <a:extLst>
              <a:ext uri="{FF2B5EF4-FFF2-40B4-BE49-F238E27FC236}">
                <a16:creationId xmlns:a16="http://schemas.microsoft.com/office/drawing/2014/main" id="{9CCDC94E-0A31-1A6C-ED5F-D506B490784B}"/>
              </a:ext>
            </a:extLst>
          </p:cNvPr>
          <p:cNvGrpSpPr/>
          <p:nvPr/>
        </p:nvGrpSpPr>
        <p:grpSpPr>
          <a:xfrm>
            <a:off x="2283184" y="6251198"/>
            <a:ext cx="1200985" cy="838188"/>
            <a:chOff x="2290208" y="6342594"/>
            <a:chExt cx="1200985" cy="838188"/>
          </a:xfrm>
        </p:grpSpPr>
        <p:pic>
          <p:nvPicPr>
            <p:cNvPr id="6" name="図 5">
              <a:extLst>
                <a:ext uri="{FF2B5EF4-FFF2-40B4-BE49-F238E27FC236}">
                  <a16:creationId xmlns:a16="http://schemas.microsoft.com/office/drawing/2014/main" id="{7697CADF-67E9-6E4F-B9D2-F4640428FBC2}"/>
                </a:ext>
              </a:extLst>
            </p:cNvPr>
            <p:cNvPicPr>
              <a:picLocks noChangeAspect="1"/>
            </p:cNvPicPr>
            <p:nvPr/>
          </p:nvPicPr>
          <p:blipFill>
            <a:blip r:embed="rId31"/>
            <a:stretch>
              <a:fillRect/>
            </a:stretch>
          </p:blipFill>
          <p:spPr>
            <a:xfrm>
              <a:off x="2290208" y="6342594"/>
              <a:ext cx="1200985" cy="838188"/>
            </a:xfrm>
            <a:prstGeom prst="rect">
              <a:avLst/>
            </a:prstGeom>
            <a:noFill/>
          </p:spPr>
        </p:pic>
        <p:grpSp>
          <p:nvGrpSpPr>
            <p:cNvPr id="17" name="グループ化 16">
              <a:extLst>
                <a:ext uri="{FF2B5EF4-FFF2-40B4-BE49-F238E27FC236}">
                  <a16:creationId xmlns:a16="http://schemas.microsoft.com/office/drawing/2014/main" id="{E8DABA92-8AEB-0DC6-6787-5937FCC36DAF}"/>
                </a:ext>
              </a:extLst>
            </p:cNvPr>
            <p:cNvGrpSpPr/>
            <p:nvPr/>
          </p:nvGrpSpPr>
          <p:grpSpPr>
            <a:xfrm>
              <a:off x="2309261" y="6389032"/>
              <a:ext cx="1011225" cy="684803"/>
              <a:chOff x="2309261" y="6389032"/>
              <a:chExt cx="1011225" cy="684803"/>
            </a:xfrm>
          </p:grpSpPr>
          <p:grpSp>
            <p:nvGrpSpPr>
              <p:cNvPr id="7" name="グループ化 6">
                <a:extLst>
                  <a:ext uri="{FF2B5EF4-FFF2-40B4-BE49-F238E27FC236}">
                    <a16:creationId xmlns:a16="http://schemas.microsoft.com/office/drawing/2014/main" id="{88612D97-3478-9A9D-7313-2A1CA96F0E29}"/>
                  </a:ext>
                </a:extLst>
              </p:cNvPr>
              <p:cNvGrpSpPr/>
              <p:nvPr/>
            </p:nvGrpSpPr>
            <p:grpSpPr>
              <a:xfrm>
                <a:off x="2512232" y="6575001"/>
                <a:ext cx="493599" cy="307777"/>
                <a:chOff x="2512232" y="6575001"/>
                <a:chExt cx="493599" cy="307777"/>
              </a:xfrm>
            </p:grpSpPr>
            <p:pic>
              <p:nvPicPr>
                <p:cNvPr id="160" name="図 159">
                  <a:extLst>
                    <a:ext uri="{FF2B5EF4-FFF2-40B4-BE49-F238E27FC236}">
                      <a16:creationId xmlns:a16="http://schemas.microsoft.com/office/drawing/2014/main" id="{08C5D658-9CF9-6441-A68F-EEC1318628D3}"/>
                    </a:ext>
                  </a:extLst>
                </p:cNvPr>
                <p:cNvPicPr>
                  <a:picLocks noChangeAspect="1"/>
                </p:cNvPicPr>
                <p:nvPr/>
              </p:nvPicPr>
              <p:blipFill>
                <a:blip r:embed="rId5"/>
                <a:stretch>
                  <a:fillRect/>
                </a:stretch>
              </p:blipFill>
              <p:spPr>
                <a:xfrm>
                  <a:off x="2522639" y="6598473"/>
                  <a:ext cx="442739" cy="220562"/>
                </a:xfrm>
                <a:prstGeom prst="rect">
                  <a:avLst/>
                </a:prstGeom>
              </p:spPr>
            </p:pic>
            <p:sp>
              <p:nvSpPr>
                <p:cNvPr id="147" name="正方形/長方形 146">
                  <a:extLst>
                    <a:ext uri="{FF2B5EF4-FFF2-40B4-BE49-F238E27FC236}">
                      <a16:creationId xmlns:a16="http://schemas.microsoft.com/office/drawing/2014/main" id="{AC301ED5-7EFA-814A-A71B-B861A7E2DA7C}"/>
                    </a:ext>
                  </a:extLst>
                </p:cNvPr>
                <p:cNvSpPr/>
                <p:nvPr/>
              </p:nvSpPr>
              <p:spPr>
                <a:xfrm>
                  <a:off x="2512232" y="6575001"/>
                  <a:ext cx="493599" cy="307777"/>
                </a:xfrm>
                <a:prstGeom prst="rect">
                  <a:avLst/>
                </a:prstGeom>
              </p:spPr>
              <p:txBody>
                <a:bodyPr wrap="square">
                  <a:spAutoFit/>
                </a:bodyPr>
                <a:lstStyle/>
                <a:p>
                  <a:r>
                    <a:rPr lang="en-US" altLang="ja-JP" sz="1400" b="1" dirty="0">
                      <a:solidFill>
                        <a:srgbClr val="FF0000"/>
                      </a:solidFill>
                      <a:latin typeface="メイリオ" panose="020B0604030504040204" pitchFamily="50" charset="-128"/>
                      <a:ea typeface="メイリオ" panose="020B0604030504040204" pitchFamily="50" charset="-128"/>
                    </a:rPr>
                    <a:t>2.1</a:t>
                  </a:r>
                  <a:endParaRPr lang="ja-JP" altLang="en-US" sz="1400" dirty="0">
                    <a:solidFill>
                      <a:srgbClr val="FF0000"/>
                    </a:solidFill>
                  </a:endParaRPr>
                </a:p>
              </p:txBody>
            </p:sp>
          </p:grpSp>
          <p:sp>
            <p:nvSpPr>
              <p:cNvPr id="18" name="テキスト ボックス 17">
                <a:extLst>
                  <a:ext uri="{FF2B5EF4-FFF2-40B4-BE49-F238E27FC236}">
                    <a16:creationId xmlns:a16="http://schemas.microsoft.com/office/drawing/2014/main" id="{19125CEE-68D5-52B1-93A5-644AB0892FA9}"/>
                  </a:ext>
                </a:extLst>
              </p:cNvPr>
              <p:cNvSpPr txBox="1"/>
              <p:nvPr/>
            </p:nvSpPr>
            <p:spPr>
              <a:xfrm>
                <a:off x="2309261" y="6389032"/>
                <a:ext cx="1011225" cy="684803"/>
              </a:xfrm>
              <a:prstGeom prst="rect">
                <a:avLst/>
              </a:prstGeom>
              <a:noFill/>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rPr>
                  <a:t>断熱性能 </a:t>
                </a:r>
                <a:endParaRPr lang="en-US" altLang="ja-JP" sz="1100" b="1" dirty="0">
                  <a:latin typeface="メイリオ" panose="020B0604030504040204" pitchFamily="50" charset="-128"/>
                  <a:ea typeface="メイリオ" panose="020B0604030504040204" pitchFamily="50" charset="-128"/>
                </a:endParaRPr>
              </a:p>
              <a:p>
                <a:pPr algn="ctr">
                  <a:lnSpc>
                    <a:spcPct val="150000"/>
                  </a:lnSpc>
                </a:pPr>
                <a:r>
                  <a:rPr lang="ja-JP" altLang="en-US" sz="1100" b="1" dirty="0">
                    <a:latin typeface="メイリオ" panose="020B0604030504040204" pitchFamily="50" charset="-128"/>
                    <a:ea typeface="メイリオ" panose="020B0604030504040204" pitchFamily="50" charset="-128"/>
                  </a:rPr>
                  <a:t>　　　　倍</a:t>
                </a:r>
                <a:endParaRPr lang="en-US" altLang="ja-JP" sz="1100" b="1" dirty="0">
                  <a:latin typeface="メイリオ" panose="020B0604030504040204" pitchFamily="50" charset="-128"/>
                  <a:ea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rPr>
                  <a:t>に向上</a:t>
                </a:r>
              </a:p>
            </p:txBody>
          </p:sp>
        </p:grpSp>
      </p:grpSp>
    </p:spTree>
    <p:extLst>
      <p:ext uri="{BB962C8B-B14F-4D97-AF65-F5344CB8AC3E}">
        <p14:creationId xmlns:p14="http://schemas.microsoft.com/office/powerpoint/2010/main" val="39759812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1254</Words>
  <Application>Microsoft Office PowerPoint</Application>
  <PresentationFormat>ユーザー設定</PresentationFormat>
  <Paragraphs>148</Paragraphs>
  <Slides>3</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メイリオ</vt:lpstr>
      <vt:lpstr>メイリオ</vt:lpstr>
      <vt:lpstr>游ゴシック</vt:lpstr>
      <vt:lpstr>Arial</vt:lpstr>
      <vt:lpstr>Calibri</vt:lpstr>
      <vt:lpstr>Calibri Light</vt:lpstr>
      <vt:lpstr>Office テーマ</vt:lpstr>
      <vt:lpstr>PowerPoint プレゼンテーション</vt:lpstr>
      <vt:lpstr>先進的 窓リノベ 2024事業</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2024-01-23T09:42:08Z</dcterms:created>
  <dcterms:modified xsi:type="dcterms:W3CDTF">2024-01-23T09:43:52Z</dcterms:modified>
</cp:coreProperties>
</file>